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RQND Pro" charset="1" panose="00000500000000000000"/>
      <p:regular r:id="rId16"/>
    </p:embeddedFont>
    <p:embeddedFont>
      <p:font typeface="Sansation Bold" charset="1" panose="02000000000000000000"/>
      <p:regular r:id="rId17"/>
    </p:embeddedFont>
    <p:embeddedFont>
      <p:font typeface="Sansation" charset="1" panose="02000000000000000000"/>
      <p:regular r:id="rId18"/>
    </p:embeddedFont>
    <p:embeddedFont>
      <p:font typeface="RQND Pro Medium" charset="1" panose="000005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8.png" Type="http://schemas.openxmlformats.org/officeDocument/2006/relationships/image"/><Relationship Id="rId7" Target="../media/image18.pn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.png" Type="http://schemas.openxmlformats.org/officeDocument/2006/relationships/image"/><Relationship Id="rId5" Target="../media/image11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.png" Type="http://schemas.openxmlformats.org/officeDocument/2006/relationships/image"/><Relationship Id="rId5" Target="../media/image8.png" Type="http://schemas.openxmlformats.org/officeDocument/2006/relationships/image"/><Relationship Id="rId6" Target="../media/image14.png" Type="http://schemas.openxmlformats.org/officeDocument/2006/relationships/image"/><Relationship Id="rId7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3.png" Type="http://schemas.openxmlformats.org/officeDocument/2006/relationships/image"/><Relationship Id="rId6" Target="../media/image8.png" Type="http://schemas.openxmlformats.org/officeDocument/2006/relationships/image"/><Relationship Id="rId7" Target="../media/image15.png" Type="http://schemas.openxmlformats.org/officeDocument/2006/relationships/image"/><Relationship Id="rId8" Target="../media/image16.jpe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2.png" Type="http://schemas.openxmlformats.org/officeDocument/2006/relationships/image"/><Relationship Id="rId6" Target="../media/image8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3.png" Type="http://schemas.openxmlformats.org/officeDocument/2006/relationships/image"/><Relationship Id="rId6" Target="../media/image20.png" Type="http://schemas.openxmlformats.org/officeDocument/2006/relationships/image"/><Relationship Id="rId7" Target="../media/image8.png" Type="http://schemas.openxmlformats.org/officeDocument/2006/relationships/image"/><Relationship Id="rId8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.png" Type="http://schemas.openxmlformats.org/officeDocument/2006/relationships/image"/><Relationship Id="rId5" Target="../media/image21.png" Type="http://schemas.openxmlformats.org/officeDocument/2006/relationships/image"/><Relationship Id="rId6" Target="../media/image8.png" Type="http://schemas.openxmlformats.org/officeDocument/2006/relationships/image"/><Relationship Id="rId7" Target="../media/image22.png" Type="http://schemas.openxmlformats.org/officeDocument/2006/relationships/image"/><Relationship Id="rId8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8.png" Type="http://schemas.openxmlformats.org/officeDocument/2006/relationships/image"/><Relationship Id="rId6" Target="../media/image23.png" Type="http://schemas.openxmlformats.org/officeDocument/2006/relationships/image"/><Relationship Id="rId7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90001">
            <a:off x="8165084" y="-34516"/>
            <a:ext cx="12588514" cy="11392605"/>
          </a:xfrm>
          <a:custGeom>
            <a:avLst/>
            <a:gdLst/>
            <a:ahLst/>
            <a:cxnLst/>
            <a:rect r="r" b="b" t="t" l="l"/>
            <a:pathLst>
              <a:path h="11392605" w="12588514">
                <a:moveTo>
                  <a:pt x="0" y="0"/>
                </a:moveTo>
                <a:lnTo>
                  <a:pt x="12588514" y="0"/>
                </a:lnTo>
                <a:lnTo>
                  <a:pt x="12588514" y="11392606"/>
                </a:lnTo>
                <a:lnTo>
                  <a:pt x="0" y="11392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65587" y="8806339"/>
            <a:ext cx="1469556" cy="1480661"/>
          </a:xfrm>
          <a:custGeom>
            <a:avLst/>
            <a:gdLst/>
            <a:ahLst/>
            <a:cxnLst/>
            <a:rect r="r" b="b" t="t" l="l"/>
            <a:pathLst>
              <a:path h="1480661" w="1469556">
                <a:moveTo>
                  <a:pt x="0" y="0"/>
                </a:moveTo>
                <a:lnTo>
                  <a:pt x="1469556" y="0"/>
                </a:lnTo>
                <a:lnTo>
                  <a:pt x="1469556" y="1480661"/>
                </a:lnTo>
                <a:lnTo>
                  <a:pt x="0" y="14806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3922" y="8626720"/>
            <a:ext cx="2680447" cy="1263161"/>
          </a:xfrm>
          <a:custGeom>
            <a:avLst/>
            <a:gdLst/>
            <a:ahLst/>
            <a:cxnLst/>
            <a:rect r="r" b="b" t="t" l="l"/>
            <a:pathLst>
              <a:path h="1263161" w="2680447">
                <a:moveTo>
                  <a:pt x="0" y="0"/>
                </a:moveTo>
                <a:lnTo>
                  <a:pt x="2680447" y="0"/>
                </a:lnTo>
                <a:lnTo>
                  <a:pt x="2680447" y="1263160"/>
                </a:lnTo>
                <a:lnTo>
                  <a:pt x="0" y="12631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63478" y="3104814"/>
            <a:ext cx="10135579" cy="2923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60"/>
              </a:lnSpc>
            </a:pPr>
            <a:r>
              <a:rPr lang="en-US" sz="22536">
                <a:solidFill>
                  <a:srgbClr val="000000"/>
                </a:solidFill>
                <a:latin typeface="RQND Pro"/>
                <a:ea typeface="RQND Pro"/>
                <a:cs typeface="RQND Pro"/>
                <a:sym typeface="RQND Pro"/>
              </a:rPr>
              <a:t>TASK 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63478" y="6320979"/>
            <a:ext cx="10021796" cy="88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25"/>
              </a:lnSpc>
            </a:pPr>
            <a:r>
              <a:rPr lang="en-US" sz="5161" b="true">
                <a:solidFill>
                  <a:srgbClr val="5E17EB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System Modeling and Design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222826" y="1649519"/>
            <a:ext cx="1908282" cy="1721830"/>
          </a:xfrm>
          <a:custGeom>
            <a:avLst/>
            <a:gdLst/>
            <a:ahLst/>
            <a:cxnLst/>
            <a:rect r="r" b="b" t="t" l="l"/>
            <a:pathLst>
              <a:path h="1721830" w="1908282">
                <a:moveTo>
                  <a:pt x="0" y="0"/>
                </a:moveTo>
                <a:lnTo>
                  <a:pt x="1908283" y="0"/>
                </a:lnTo>
                <a:lnTo>
                  <a:pt x="1908283" y="1721830"/>
                </a:lnTo>
                <a:lnTo>
                  <a:pt x="0" y="17218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176967" y="9212684"/>
            <a:ext cx="446794" cy="667972"/>
          </a:xfrm>
          <a:custGeom>
            <a:avLst/>
            <a:gdLst/>
            <a:ahLst/>
            <a:cxnLst/>
            <a:rect r="r" b="b" t="t" l="l"/>
            <a:pathLst>
              <a:path h="667972" w="446794">
                <a:moveTo>
                  <a:pt x="0" y="0"/>
                </a:moveTo>
                <a:lnTo>
                  <a:pt x="446795" y="0"/>
                </a:lnTo>
                <a:lnTo>
                  <a:pt x="446795" y="667971"/>
                </a:lnTo>
                <a:lnTo>
                  <a:pt x="0" y="6679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1763478" y="6071443"/>
            <a:ext cx="8598966" cy="0"/>
          </a:xfrm>
          <a:prstGeom prst="line">
            <a:avLst/>
          </a:prstGeom>
          <a:ln cap="flat" w="85725">
            <a:solidFill>
              <a:srgbClr val="5E17E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1524752" y="2714337"/>
            <a:ext cx="6099010" cy="5443366"/>
          </a:xfrm>
          <a:custGeom>
            <a:avLst/>
            <a:gdLst/>
            <a:ahLst/>
            <a:cxnLst/>
            <a:rect r="r" b="b" t="t" l="l"/>
            <a:pathLst>
              <a:path h="5443366" w="6099010">
                <a:moveTo>
                  <a:pt x="0" y="0"/>
                </a:moveTo>
                <a:lnTo>
                  <a:pt x="6099010" y="0"/>
                </a:lnTo>
                <a:lnTo>
                  <a:pt x="6099010" y="5443367"/>
                </a:lnTo>
                <a:lnTo>
                  <a:pt x="0" y="54433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-1221082" y="8008779"/>
            <a:ext cx="5710456" cy="79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true">
                <a:solidFill>
                  <a:srgbClr val="000000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﻿Group 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63478" y="394011"/>
            <a:ext cx="13330790" cy="1463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3"/>
              </a:lnSpc>
            </a:pPr>
            <a:r>
              <a:rPr lang="en-US" sz="4216" b="true">
                <a:solidFill>
                  <a:srgbClr val="000000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CEF 440: INTERNET PROGRAMMING</a:t>
            </a:r>
          </a:p>
          <a:p>
            <a:pPr algn="l">
              <a:lnSpc>
                <a:spcPts val="5903"/>
              </a:lnSpc>
            </a:pPr>
            <a:r>
              <a:rPr lang="en-US" sz="4216" b="true">
                <a:solidFill>
                  <a:srgbClr val="000000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AND MOBILE PROGRAMMING 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93922" y="168858"/>
            <a:ext cx="1469556" cy="1480661"/>
            <a:chOff x="0" y="0"/>
            <a:chExt cx="1959408" cy="197421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59408" cy="1974215"/>
            </a:xfrm>
            <a:custGeom>
              <a:avLst/>
              <a:gdLst/>
              <a:ahLst/>
              <a:cxnLst/>
              <a:rect r="r" b="b" t="t" l="l"/>
              <a:pathLst>
                <a:path h="1974215" w="1959408">
                  <a:moveTo>
                    <a:pt x="0" y="0"/>
                  </a:moveTo>
                  <a:lnTo>
                    <a:pt x="1959408" y="0"/>
                  </a:lnTo>
                  <a:lnTo>
                    <a:pt x="1959408" y="1974215"/>
                  </a:lnTo>
                  <a:lnTo>
                    <a:pt x="0" y="19742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432062" y="498337"/>
              <a:ext cx="1095283" cy="977540"/>
            </a:xfrm>
            <a:custGeom>
              <a:avLst/>
              <a:gdLst/>
              <a:ahLst/>
              <a:cxnLst/>
              <a:rect r="r" b="b" t="t" l="l"/>
              <a:pathLst>
                <a:path h="977540" w="1095283">
                  <a:moveTo>
                    <a:pt x="0" y="0"/>
                  </a:moveTo>
                  <a:lnTo>
                    <a:pt x="1095284" y="0"/>
                  </a:lnTo>
                  <a:lnTo>
                    <a:pt x="1095284" y="977541"/>
                  </a:lnTo>
                  <a:lnTo>
                    <a:pt x="0" y="977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90001">
            <a:off x="8165084" y="-34516"/>
            <a:ext cx="12588514" cy="11392605"/>
          </a:xfrm>
          <a:custGeom>
            <a:avLst/>
            <a:gdLst/>
            <a:ahLst/>
            <a:cxnLst/>
            <a:rect r="r" b="b" t="t" l="l"/>
            <a:pathLst>
              <a:path h="11392605" w="12588514">
                <a:moveTo>
                  <a:pt x="0" y="0"/>
                </a:moveTo>
                <a:lnTo>
                  <a:pt x="12588514" y="0"/>
                </a:lnTo>
                <a:lnTo>
                  <a:pt x="12588514" y="11392606"/>
                </a:lnTo>
                <a:lnTo>
                  <a:pt x="0" y="11392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65587" y="8806339"/>
            <a:ext cx="1469556" cy="1480661"/>
          </a:xfrm>
          <a:custGeom>
            <a:avLst/>
            <a:gdLst/>
            <a:ahLst/>
            <a:cxnLst/>
            <a:rect r="r" b="b" t="t" l="l"/>
            <a:pathLst>
              <a:path h="1480661" w="1469556">
                <a:moveTo>
                  <a:pt x="0" y="0"/>
                </a:moveTo>
                <a:lnTo>
                  <a:pt x="1469556" y="0"/>
                </a:lnTo>
                <a:lnTo>
                  <a:pt x="1469556" y="1480661"/>
                </a:lnTo>
                <a:lnTo>
                  <a:pt x="0" y="14806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3922" y="8626720"/>
            <a:ext cx="2680447" cy="1263161"/>
          </a:xfrm>
          <a:custGeom>
            <a:avLst/>
            <a:gdLst/>
            <a:ahLst/>
            <a:cxnLst/>
            <a:rect r="r" b="b" t="t" l="l"/>
            <a:pathLst>
              <a:path h="1263161" w="2680447">
                <a:moveTo>
                  <a:pt x="0" y="0"/>
                </a:moveTo>
                <a:lnTo>
                  <a:pt x="2680447" y="0"/>
                </a:lnTo>
                <a:lnTo>
                  <a:pt x="2680447" y="1263160"/>
                </a:lnTo>
                <a:lnTo>
                  <a:pt x="0" y="12631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73400" y="4790747"/>
            <a:ext cx="10135579" cy="2784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41"/>
              </a:lnSpc>
            </a:pPr>
            <a:r>
              <a:rPr lang="en-US" sz="23036">
                <a:solidFill>
                  <a:srgbClr val="000000"/>
                </a:solidFill>
                <a:latin typeface="RQND Pro"/>
                <a:ea typeface="RQND Pro"/>
                <a:cs typeface="RQND Pro"/>
                <a:sym typeface="RQND Pro"/>
              </a:rPr>
              <a:t>YOU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60553" y="8807095"/>
            <a:ext cx="2147185" cy="797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true">
                <a:solidFill>
                  <a:srgbClr val="000000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Group 1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93922" y="168858"/>
            <a:ext cx="4158956" cy="1480661"/>
            <a:chOff x="0" y="0"/>
            <a:chExt cx="5545274" cy="197421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59408" cy="1974215"/>
            </a:xfrm>
            <a:custGeom>
              <a:avLst/>
              <a:gdLst/>
              <a:ahLst/>
              <a:cxnLst/>
              <a:rect r="r" b="b" t="t" l="l"/>
              <a:pathLst>
                <a:path h="1974215" w="1959408">
                  <a:moveTo>
                    <a:pt x="0" y="0"/>
                  </a:moveTo>
                  <a:lnTo>
                    <a:pt x="1959408" y="0"/>
                  </a:lnTo>
                  <a:lnTo>
                    <a:pt x="1959408" y="1974215"/>
                  </a:lnTo>
                  <a:lnTo>
                    <a:pt x="0" y="19742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432062" y="498337"/>
              <a:ext cx="1095283" cy="977540"/>
            </a:xfrm>
            <a:custGeom>
              <a:avLst/>
              <a:gdLst/>
              <a:ahLst/>
              <a:cxnLst/>
              <a:rect r="r" b="b" t="t" l="l"/>
              <a:pathLst>
                <a:path h="977540" w="1095283">
                  <a:moveTo>
                    <a:pt x="0" y="0"/>
                  </a:moveTo>
                  <a:lnTo>
                    <a:pt x="1095284" y="0"/>
                  </a:lnTo>
                  <a:lnTo>
                    <a:pt x="1095284" y="977541"/>
                  </a:lnTo>
                  <a:lnTo>
                    <a:pt x="0" y="977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959408" y="477985"/>
              <a:ext cx="3585866" cy="932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903"/>
                </a:lnSpc>
              </a:pPr>
              <a:r>
                <a:rPr lang="en-US" sz="4216" b="true">
                  <a:solidFill>
                    <a:srgbClr val="000000"/>
                  </a:solidFill>
                  <a:latin typeface="Sansation Bold"/>
                  <a:ea typeface="Sansation Bold"/>
                  <a:cs typeface="Sansation Bold"/>
                  <a:sym typeface="Sansation Bold"/>
                </a:rPr>
                <a:t>CEF 440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27184" y="2625706"/>
            <a:ext cx="10135579" cy="2784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41"/>
              </a:lnSpc>
            </a:pPr>
            <a:r>
              <a:rPr lang="en-US" sz="23036">
                <a:solidFill>
                  <a:srgbClr val="000000"/>
                </a:solidFill>
                <a:latin typeface="RQND Pro"/>
                <a:ea typeface="RQND Pro"/>
                <a:cs typeface="RQND Pro"/>
                <a:sym typeface="RQND Pro"/>
              </a:rPr>
              <a:t>THANK      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663685" y="9291774"/>
            <a:ext cx="1467423" cy="548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1"/>
              </a:lnSpc>
            </a:pPr>
            <a:r>
              <a:rPr lang="en-US" sz="3143" b="true">
                <a:solidFill>
                  <a:srgbClr val="8C52FF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End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434955" y="1053290"/>
            <a:ext cx="6430818" cy="10016251"/>
            <a:chOff x="0" y="0"/>
            <a:chExt cx="8574424" cy="1335500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500362" y="0"/>
              <a:ext cx="2841326" cy="3105274"/>
            </a:xfrm>
            <a:custGeom>
              <a:avLst/>
              <a:gdLst/>
              <a:ahLst/>
              <a:cxnLst/>
              <a:rect r="r" b="b" t="t" l="l"/>
              <a:pathLst>
                <a:path h="3105274" w="2841326">
                  <a:moveTo>
                    <a:pt x="0" y="0"/>
                  </a:moveTo>
                  <a:lnTo>
                    <a:pt x="2841326" y="0"/>
                  </a:lnTo>
                  <a:lnTo>
                    <a:pt x="2841326" y="3105274"/>
                  </a:lnTo>
                  <a:lnTo>
                    <a:pt x="0" y="31052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905813"/>
              <a:ext cx="8014432" cy="11449188"/>
            </a:xfrm>
            <a:custGeom>
              <a:avLst/>
              <a:gdLst/>
              <a:ahLst/>
              <a:cxnLst/>
              <a:rect r="r" b="b" t="t" l="l"/>
              <a:pathLst>
                <a:path h="11449188" w="8014432">
                  <a:moveTo>
                    <a:pt x="0" y="0"/>
                  </a:moveTo>
                  <a:lnTo>
                    <a:pt x="8014432" y="0"/>
                  </a:lnTo>
                  <a:lnTo>
                    <a:pt x="8014432" y="11449188"/>
                  </a:lnTo>
                  <a:lnTo>
                    <a:pt x="0" y="11449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6366724" y="1714597"/>
              <a:ext cx="2207699" cy="2781353"/>
            </a:xfrm>
            <a:custGeom>
              <a:avLst/>
              <a:gdLst/>
              <a:ahLst/>
              <a:cxnLst/>
              <a:rect r="r" b="b" t="t" l="l"/>
              <a:pathLst>
                <a:path h="2781353" w="2207699">
                  <a:moveTo>
                    <a:pt x="0" y="0"/>
                  </a:moveTo>
                  <a:lnTo>
                    <a:pt x="2207700" y="0"/>
                  </a:lnTo>
                  <a:lnTo>
                    <a:pt x="2207700" y="2781353"/>
                  </a:lnTo>
                  <a:lnTo>
                    <a:pt x="0" y="27813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048557" y="-237873"/>
            <a:ext cx="19610049" cy="10711989"/>
          </a:xfrm>
          <a:custGeom>
            <a:avLst/>
            <a:gdLst/>
            <a:ahLst/>
            <a:cxnLst/>
            <a:rect r="r" b="b" t="t" l="l"/>
            <a:pathLst>
              <a:path h="10711989" w="19610049">
                <a:moveTo>
                  <a:pt x="19610049" y="0"/>
                </a:moveTo>
                <a:lnTo>
                  <a:pt x="0" y="0"/>
                </a:lnTo>
                <a:lnTo>
                  <a:pt x="0" y="10711989"/>
                </a:lnTo>
                <a:lnTo>
                  <a:pt x="19610049" y="10711989"/>
                </a:lnTo>
                <a:lnTo>
                  <a:pt x="19610049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65587" y="8806339"/>
            <a:ext cx="1469556" cy="1480661"/>
          </a:xfrm>
          <a:custGeom>
            <a:avLst/>
            <a:gdLst/>
            <a:ahLst/>
            <a:cxnLst/>
            <a:rect r="r" b="b" t="t" l="l"/>
            <a:pathLst>
              <a:path h="1480661" w="1469556">
                <a:moveTo>
                  <a:pt x="0" y="0"/>
                </a:moveTo>
                <a:lnTo>
                  <a:pt x="1469556" y="0"/>
                </a:lnTo>
                <a:lnTo>
                  <a:pt x="1469556" y="1480661"/>
                </a:lnTo>
                <a:lnTo>
                  <a:pt x="0" y="14806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2211707"/>
            <a:ext cx="8756468" cy="7344487"/>
          </a:xfrm>
          <a:custGeom>
            <a:avLst/>
            <a:gdLst/>
            <a:ahLst/>
            <a:cxnLst/>
            <a:rect r="r" b="b" t="t" l="l"/>
            <a:pathLst>
              <a:path h="7344487" w="8756468">
                <a:moveTo>
                  <a:pt x="0" y="0"/>
                </a:moveTo>
                <a:lnTo>
                  <a:pt x="8756468" y="0"/>
                </a:lnTo>
                <a:lnTo>
                  <a:pt x="8756468" y="7344488"/>
                </a:lnTo>
                <a:lnTo>
                  <a:pt x="0" y="73444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000199" y="9059611"/>
            <a:ext cx="811632" cy="888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8"/>
              </a:lnSpc>
            </a:pPr>
            <a:r>
              <a:rPr lang="en-US" sz="5148" b="true">
                <a:solidFill>
                  <a:srgbClr val="5E17EB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01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93922" y="168858"/>
            <a:ext cx="4158956" cy="1480661"/>
            <a:chOff x="0" y="0"/>
            <a:chExt cx="5545274" cy="197421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59408" cy="1974215"/>
            </a:xfrm>
            <a:custGeom>
              <a:avLst/>
              <a:gdLst/>
              <a:ahLst/>
              <a:cxnLst/>
              <a:rect r="r" b="b" t="t" l="l"/>
              <a:pathLst>
                <a:path h="1974215" w="1959408">
                  <a:moveTo>
                    <a:pt x="0" y="0"/>
                  </a:moveTo>
                  <a:lnTo>
                    <a:pt x="1959408" y="0"/>
                  </a:lnTo>
                  <a:lnTo>
                    <a:pt x="1959408" y="1974215"/>
                  </a:lnTo>
                  <a:lnTo>
                    <a:pt x="0" y="19742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32062" y="498337"/>
              <a:ext cx="1095283" cy="977540"/>
            </a:xfrm>
            <a:custGeom>
              <a:avLst/>
              <a:gdLst/>
              <a:ahLst/>
              <a:cxnLst/>
              <a:rect r="r" b="b" t="t" l="l"/>
              <a:pathLst>
                <a:path h="977540" w="1095283">
                  <a:moveTo>
                    <a:pt x="0" y="0"/>
                  </a:moveTo>
                  <a:lnTo>
                    <a:pt x="1095284" y="0"/>
                  </a:lnTo>
                  <a:lnTo>
                    <a:pt x="1095284" y="977541"/>
                  </a:lnTo>
                  <a:lnTo>
                    <a:pt x="0" y="977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959408" y="477985"/>
              <a:ext cx="3585866" cy="932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903"/>
                </a:lnSpc>
              </a:pPr>
              <a:r>
                <a:rPr lang="en-US" sz="4216" b="true">
                  <a:solidFill>
                    <a:srgbClr val="000000"/>
                  </a:solidFill>
                  <a:latin typeface="Sansation Bold"/>
                  <a:ea typeface="Sansation Bold"/>
                  <a:cs typeface="Sansation Bold"/>
                  <a:sym typeface="Sansation Bold"/>
                </a:rPr>
                <a:t>CEF 440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811045" y="207013"/>
            <a:ext cx="6448255" cy="1576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8C52FF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CONTENTS 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132258" y="4021332"/>
            <a:ext cx="6320917" cy="678815"/>
            <a:chOff x="0" y="0"/>
            <a:chExt cx="8427889" cy="905087"/>
          </a:xfrm>
        </p:grpSpPr>
        <p:sp>
          <p:nvSpPr>
            <p:cNvPr name="AutoShape 12" id="12"/>
            <p:cNvSpPr/>
            <p:nvPr/>
          </p:nvSpPr>
          <p:spPr>
            <a:xfrm flipV="true">
              <a:off x="993407" y="892387"/>
              <a:ext cx="7434483" cy="0"/>
            </a:xfrm>
            <a:prstGeom prst="line">
              <a:avLst/>
            </a:prstGeom>
            <a:ln cap="flat" w="25400">
              <a:solidFill>
                <a:srgbClr val="23403D">
                  <a:alpha val="4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3" id="13"/>
            <p:cNvGrpSpPr/>
            <p:nvPr/>
          </p:nvGrpSpPr>
          <p:grpSpPr>
            <a:xfrm rot="5400000">
              <a:off x="-41721" y="41721"/>
              <a:ext cx="667529" cy="584088"/>
              <a:chOff x="0" y="0"/>
              <a:chExt cx="812800" cy="7112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60851" y="89740"/>
                <a:ext cx="691098" cy="621460"/>
              </a:xfrm>
              <a:custGeom>
                <a:avLst/>
                <a:gdLst/>
                <a:ahLst/>
                <a:cxnLst/>
                <a:rect r="r" b="b" t="t" l="l"/>
                <a:pathLst>
                  <a:path h="621460" w="691098">
                    <a:moveTo>
                      <a:pt x="422271" y="44524"/>
                    </a:moveTo>
                    <a:lnTo>
                      <a:pt x="675227" y="487196"/>
                    </a:lnTo>
                    <a:cubicBezTo>
                      <a:pt x="691098" y="514971"/>
                      <a:pt x="690984" y="549095"/>
                      <a:pt x="674928" y="576763"/>
                    </a:cubicBezTo>
                    <a:cubicBezTo>
                      <a:pt x="658871" y="604431"/>
                      <a:pt x="629300" y="621460"/>
                      <a:pt x="597311" y="621460"/>
                    </a:cubicBezTo>
                    <a:lnTo>
                      <a:pt x="93787" y="621460"/>
                    </a:lnTo>
                    <a:cubicBezTo>
                      <a:pt x="61798" y="621460"/>
                      <a:pt x="32227" y="604431"/>
                      <a:pt x="16170" y="576763"/>
                    </a:cubicBezTo>
                    <a:cubicBezTo>
                      <a:pt x="114" y="549095"/>
                      <a:pt x="0" y="514971"/>
                      <a:pt x="15871" y="487196"/>
                    </a:cubicBezTo>
                    <a:lnTo>
                      <a:pt x="268827" y="44524"/>
                    </a:lnTo>
                    <a:cubicBezTo>
                      <a:pt x="284560" y="16991"/>
                      <a:pt x="313839" y="0"/>
                      <a:pt x="345549" y="0"/>
                    </a:cubicBezTo>
                    <a:cubicBezTo>
                      <a:pt x="377259" y="0"/>
                      <a:pt x="406538" y="16991"/>
                      <a:pt x="422271" y="44524"/>
                    </a:cubicBezTo>
                    <a:close/>
                  </a:path>
                </a:pathLst>
              </a:custGeom>
              <a:solidFill>
                <a:srgbClr val="5E17EB">
                  <a:alpha val="89804"/>
                </a:srgbClr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50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993407" y="-137828"/>
              <a:ext cx="6421541" cy="7336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00"/>
                </a:lnSpc>
              </a:pPr>
              <a:r>
                <a:rPr lang="en-US" sz="2600">
                  <a:solidFill>
                    <a:srgbClr val="23403D"/>
                  </a:solidFill>
                  <a:latin typeface="Sansation"/>
                  <a:ea typeface="Sansation"/>
                  <a:cs typeface="Sansation"/>
                  <a:sym typeface="Sansation"/>
                </a:rPr>
                <a:t>PHASE OVERVIEW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7624039" y="-247650"/>
              <a:ext cx="803850" cy="8937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00"/>
                </a:lnSpc>
              </a:pPr>
              <a:r>
                <a:rPr lang="en-US" sz="3200">
                  <a:solidFill>
                    <a:srgbClr val="23403D"/>
                  </a:solidFill>
                  <a:latin typeface="RQND Pro Medium"/>
                  <a:ea typeface="RQND Pro Medium"/>
                  <a:cs typeface="RQND Pro Medium"/>
                  <a:sym typeface="RQND Pro Medium"/>
                </a:rPr>
                <a:t>01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32258" y="5118122"/>
            <a:ext cx="6320917" cy="678815"/>
            <a:chOff x="0" y="0"/>
            <a:chExt cx="8427889" cy="905087"/>
          </a:xfrm>
        </p:grpSpPr>
        <p:sp>
          <p:nvSpPr>
            <p:cNvPr name="AutoShape 19" id="19"/>
            <p:cNvSpPr/>
            <p:nvPr/>
          </p:nvSpPr>
          <p:spPr>
            <a:xfrm flipV="true">
              <a:off x="993407" y="892387"/>
              <a:ext cx="7434483" cy="0"/>
            </a:xfrm>
            <a:prstGeom prst="line">
              <a:avLst/>
            </a:prstGeom>
            <a:ln cap="flat" w="25400">
              <a:solidFill>
                <a:srgbClr val="23403D">
                  <a:alpha val="4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20" id="20"/>
            <p:cNvGrpSpPr/>
            <p:nvPr/>
          </p:nvGrpSpPr>
          <p:grpSpPr>
            <a:xfrm rot="5400000">
              <a:off x="-41721" y="41721"/>
              <a:ext cx="667529" cy="584088"/>
              <a:chOff x="0" y="0"/>
              <a:chExt cx="812800" cy="7112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60851" y="89740"/>
                <a:ext cx="691098" cy="621460"/>
              </a:xfrm>
              <a:custGeom>
                <a:avLst/>
                <a:gdLst/>
                <a:ahLst/>
                <a:cxnLst/>
                <a:rect r="r" b="b" t="t" l="l"/>
                <a:pathLst>
                  <a:path h="621460" w="691098">
                    <a:moveTo>
                      <a:pt x="422271" y="44524"/>
                    </a:moveTo>
                    <a:lnTo>
                      <a:pt x="675227" y="487196"/>
                    </a:lnTo>
                    <a:cubicBezTo>
                      <a:pt x="691098" y="514971"/>
                      <a:pt x="690984" y="549095"/>
                      <a:pt x="674928" y="576763"/>
                    </a:cubicBezTo>
                    <a:cubicBezTo>
                      <a:pt x="658871" y="604431"/>
                      <a:pt x="629300" y="621460"/>
                      <a:pt x="597311" y="621460"/>
                    </a:cubicBezTo>
                    <a:lnTo>
                      <a:pt x="93787" y="621460"/>
                    </a:lnTo>
                    <a:cubicBezTo>
                      <a:pt x="61798" y="621460"/>
                      <a:pt x="32227" y="604431"/>
                      <a:pt x="16170" y="576763"/>
                    </a:cubicBezTo>
                    <a:cubicBezTo>
                      <a:pt x="114" y="549095"/>
                      <a:pt x="0" y="514971"/>
                      <a:pt x="15871" y="487196"/>
                    </a:cubicBezTo>
                    <a:lnTo>
                      <a:pt x="268827" y="44524"/>
                    </a:lnTo>
                    <a:cubicBezTo>
                      <a:pt x="284560" y="16991"/>
                      <a:pt x="313839" y="0"/>
                      <a:pt x="345549" y="0"/>
                    </a:cubicBezTo>
                    <a:cubicBezTo>
                      <a:pt x="377259" y="0"/>
                      <a:pt x="406538" y="16991"/>
                      <a:pt x="422271" y="44524"/>
                    </a:cubicBezTo>
                    <a:close/>
                  </a:path>
                </a:pathLst>
              </a:custGeom>
              <a:solidFill>
                <a:srgbClr val="5E17EB">
                  <a:alpha val="89804"/>
                </a:srgbClr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50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993407" y="-137828"/>
              <a:ext cx="6421541" cy="7336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00"/>
                </a:lnSpc>
              </a:pPr>
              <a:r>
                <a:rPr lang="en-US" sz="2600">
                  <a:solidFill>
                    <a:srgbClr val="23403D"/>
                  </a:solidFill>
                  <a:latin typeface="Sansation"/>
                  <a:ea typeface="Sansation"/>
                  <a:cs typeface="Sansation"/>
                  <a:sym typeface="Sansation"/>
                </a:rPr>
                <a:t>CONTEXT DIAGRAM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7624039" y="-247650"/>
              <a:ext cx="803850" cy="8937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00"/>
                </a:lnSpc>
              </a:pPr>
              <a:r>
                <a:rPr lang="en-US" sz="3200">
                  <a:solidFill>
                    <a:srgbClr val="23403D"/>
                  </a:solidFill>
                  <a:latin typeface="RQND Pro Medium"/>
                  <a:ea typeface="RQND Pro Medium"/>
                  <a:cs typeface="RQND Pro Medium"/>
                  <a:sym typeface="RQND Pro Medium"/>
                </a:rPr>
                <a:t>02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132258" y="6214911"/>
            <a:ext cx="6320917" cy="678815"/>
            <a:chOff x="0" y="0"/>
            <a:chExt cx="8427889" cy="905087"/>
          </a:xfrm>
        </p:grpSpPr>
        <p:sp>
          <p:nvSpPr>
            <p:cNvPr name="AutoShape 26" id="26"/>
            <p:cNvSpPr/>
            <p:nvPr/>
          </p:nvSpPr>
          <p:spPr>
            <a:xfrm flipV="true">
              <a:off x="993407" y="892387"/>
              <a:ext cx="7434483" cy="0"/>
            </a:xfrm>
            <a:prstGeom prst="line">
              <a:avLst/>
            </a:prstGeom>
            <a:ln cap="flat" w="25400">
              <a:solidFill>
                <a:srgbClr val="23403D">
                  <a:alpha val="4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27" id="27"/>
            <p:cNvGrpSpPr/>
            <p:nvPr/>
          </p:nvGrpSpPr>
          <p:grpSpPr>
            <a:xfrm rot="5400000">
              <a:off x="-41721" y="41721"/>
              <a:ext cx="667529" cy="584088"/>
              <a:chOff x="0" y="0"/>
              <a:chExt cx="812800" cy="7112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60851" y="89740"/>
                <a:ext cx="691098" cy="621460"/>
              </a:xfrm>
              <a:custGeom>
                <a:avLst/>
                <a:gdLst/>
                <a:ahLst/>
                <a:cxnLst/>
                <a:rect r="r" b="b" t="t" l="l"/>
                <a:pathLst>
                  <a:path h="621460" w="691098">
                    <a:moveTo>
                      <a:pt x="422271" y="44524"/>
                    </a:moveTo>
                    <a:lnTo>
                      <a:pt x="675227" y="487196"/>
                    </a:lnTo>
                    <a:cubicBezTo>
                      <a:pt x="691098" y="514971"/>
                      <a:pt x="690984" y="549095"/>
                      <a:pt x="674928" y="576763"/>
                    </a:cubicBezTo>
                    <a:cubicBezTo>
                      <a:pt x="658871" y="604431"/>
                      <a:pt x="629300" y="621460"/>
                      <a:pt x="597311" y="621460"/>
                    </a:cubicBezTo>
                    <a:lnTo>
                      <a:pt x="93787" y="621460"/>
                    </a:lnTo>
                    <a:cubicBezTo>
                      <a:pt x="61798" y="621460"/>
                      <a:pt x="32227" y="604431"/>
                      <a:pt x="16170" y="576763"/>
                    </a:cubicBezTo>
                    <a:cubicBezTo>
                      <a:pt x="114" y="549095"/>
                      <a:pt x="0" y="514971"/>
                      <a:pt x="15871" y="487196"/>
                    </a:cubicBezTo>
                    <a:lnTo>
                      <a:pt x="268827" y="44524"/>
                    </a:lnTo>
                    <a:cubicBezTo>
                      <a:pt x="284560" y="16991"/>
                      <a:pt x="313839" y="0"/>
                      <a:pt x="345549" y="0"/>
                    </a:cubicBezTo>
                    <a:cubicBezTo>
                      <a:pt x="377259" y="0"/>
                      <a:pt x="406538" y="16991"/>
                      <a:pt x="422271" y="44524"/>
                    </a:cubicBezTo>
                    <a:close/>
                  </a:path>
                </a:pathLst>
              </a:custGeom>
              <a:solidFill>
                <a:srgbClr val="5E17EB">
                  <a:alpha val="89804"/>
                </a:srgbClr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50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993407" y="-137828"/>
              <a:ext cx="6421541" cy="7336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00"/>
                </a:lnSpc>
              </a:pPr>
              <a:r>
                <a:rPr lang="en-US" sz="2600">
                  <a:solidFill>
                    <a:srgbClr val="23403D"/>
                  </a:solidFill>
                  <a:latin typeface="Sansation"/>
                  <a:ea typeface="Sansation"/>
                  <a:cs typeface="Sansation"/>
                  <a:sym typeface="Sansation"/>
                </a:rPr>
                <a:t>DATA FLOW DIAGRAM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7624039" y="-247650"/>
              <a:ext cx="803850" cy="8934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00"/>
                </a:lnSpc>
              </a:pPr>
              <a:r>
                <a:rPr lang="en-US" sz="3200">
                  <a:solidFill>
                    <a:srgbClr val="23403D"/>
                  </a:solidFill>
                  <a:latin typeface="RQND Pro Medium"/>
                  <a:ea typeface="RQND Pro Medium"/>
                  <a:cs typeface="RQND Pro Medium"/>
                  <a:sym typeface="RQND Pro Medium"/>
                </a:rPr>
                <a:t>03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132258" y="7311701"/>
            <a:ext cx="6320917" cy="678815"/>
            <a:chOff x="0" y="0"/>
            <a:chExt cx="8427889" cy="905087"/>
          </a:xfrm>
        </p:grpSpPr>
        <p:sp>
          <p:nvSpPr>
            <p:cNvPr name="AutoShape 33" id="33"/>
            <p:cNvSpPr/>
            <p:nvPr/>
          </p:nvSpPr>
          <p:spPr>
            <a:xfrm flipV="true">
              <a:off x="993407" y="892387"/>
              <a:ext cx="7434483" cy="0"/>
            </a:xfrm>
            <a:prstGeom prst="line">
              <a:avLst/>
            </a:prstGeom>
            <a:ln cap="flat" w="25400">
              <a:solidFill>
                <a:srgbClr val="23403D">
                  <a:alpha val="4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34" id="34"/>
            <p:cNvGrpSpPr/>
            <p:nvPr/>
          </p:nvGrpSpPr>
          <p:grpSpPr>
            <a:xfrm rot="5400000">
              <a:off x="-41721" y="41721"/>
              <a:ext cx="667529" cy="584088"/>
              <a:chOff x="0" y="0"/>
              <a:chExt cx="812800" cy="7112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60851" y="89740"/>
                <a:ext cx="691098" cy="621460"/>
              </a:xfrm>
              <a:custGeom>
                <a:avLst/>
                <a:gdLst/>
                <a:ahLst/>
                <a:cxnLst/>
                <a:rect r="r" b="b" t="t" l="l"/>
                <a:pathLst>
                  <a:path h="621460" w="691098">
                    <a:moveTo>
                      <a:pt x="422271" y="44524"/>
                    </a:moveTo>
                    <a:lnTo>
                      <a:pt x="675227" y="487196"/>
                    </a:lnTo>
                    <a:cubicBezTo>
                      <a:pt x="691098" y="514971"/>
                      <a:pt x="690984" y="549095"/>
                      <a:pt x="674928" y="576763"/>
                    </a:cubicBezTo>
                    <a:cubicBezTo>
                      <a:pt x="658871" y="604431"/>
                      <a:pt x="629300" y="621460"/>
                      <a:pt x="597311" y="621460"/>
                    </a:cubicBezTo>
                    <a:lnTo>
                      <a:pt x="93787" y="621460"/>
                    </a:lnTo>
                    <a:cubicBezTo>
                      <a:pt x="61798" y="621460"/>
                      <a:pt x="32227" y="604431"/>
                      <a:pt x="16170" y="576763"/>
                    </a:cubicBezTo>
                    <a:cubicBezTo>
                      <a:pt x="114" y="549095"/>
                      <a:pt x="0" y="514971"/>
                      <a:pt x="15871" y="487196"/>
                    </a:cubicBezTo>
                    <a:lnTo>
                      <a:pt x="268827" y="44524"/>
                    </a:lnTo>
                    <a:cubicBezTo>
                      <a:pt x="284560" y="16991"/>
                      <a:pt x="313839" y="0"/>
                      <a:pt x="345549" y="0"/>
                    </a:cubicBezTo>
                    <a:cubicBezTo>
                      <a:pt x="377259" y="0"/>
                      <a:pt x="406538" y="16991"/>
                      <a:pt x="422271" y="44524"/>
                    </a:cubicBezTo>
                    <a:close/>
                  </a:path>
                </a:pathLst>
              </a:custGeom>
              <a:solidFill>
                <a:srgbClr val="5E17EB">
                  <a:alpha val="89804"/>
                </a:srgbClr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50"/>
                  </a:lnSpc>
                </a:pPr>
              </a:p>
            </p:txBody>
          </p:sp>
        </p:grpSp>
        <p:sp>
          <p:nvSpPr>
            <p:cNvPr name="TextBox 37" id="37"/>
            <p:cNvSpPr txBox="true"/>
            <p:nvPr/>
          </p:nvSpPr>
          <p:spPr>
            <a:xfrm rot="0">
              <a:off x="993407" y="-137828"/>
              <a:ext cx="6421541" cy="7336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00"/>
                </a:lnSpc>
              </a:pPr>
              <a:r>
                <a:rPr lang="en-US" sz="2600">
                  <a:solidFill>
                    <a:srgbClr val="23403D"/>
                  </a:solidFill>
                  <a:latin typeface="Sansation"/>
                  <a:ea typeface="Sansation"/>
                  <a:cs typeface="Sansation"/>
                  <a:sym typeface="Sansation"/>
                </a:rPr>
                <a:t>USE CASE DIAGRAM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7624039" y="-247650"/>
              <a:ext cx="803850" cy="8934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00"/>
                </a:lnSpc>
              </a:pPr>
              <a:r>
                <a:rPr lang="en-US" sz="3200">
                  <a:solidFill>
                    <a:srgbClr val="23403D"/>
                  </a:solidFill>
                  <a:latin typeface="RQND Pro Medium"/>
                  <a:ea typeface="RQND Pro Medium"/>
                  <a:cs typeface="RQND Pro Medium"/>
                  <a:sym typeface="RQND Pro Medium"/>
                </a:rPr>
                <a:t>04</a:t>
              </a: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9144000" y="2202182"/>
            <a:ext cx="8756468" cy="7344487"/>
          </a:xfrm>
          <a:custGeom>
            <a:avLst/>
            <a:gdLst/>
            <a:ahLst/>
            <a:cxnLst/>
            <a:rect r="r" b="b" t="t" l="l"/>
            <a:pathLst>
              <a:path h="7344487" w="8756468">
                <a:moveTo>
                  <a:pt x="0" y="0"/>
                </a:moveTo>
                <a:lnTo>
                  <a:pt x="8756468" y="0"/>
                </a:lnTo>
                <a:lnTo>
                  <a:pt x="8756468" y="7344488"/>
                </a:lnTo>
                <a:lnTo>
                  <a:pt x="0" y="73444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40" id="40"/>
          <p:cNvGrpSpPr/>
          <p:nvPr/>
        </p:nvGrpSpPr>
        <p:grpSpPr>
          <a:xfrm rot="0">
            <a:off x="10276258" y="4011807"/>
            <a:ext cx="6320917" cy="678815"/>
            <a:chOff x="0" y="0"/>
            <a:chExt cx="8427889" cy="905087"/>
          </a:xfrm>
        </p:grpSpPr>
        <p:sp>
          <p:nvSpPr>
            <p:cNvPr name="AutoShape 41" id="41"/>
            <p:cNvSpPr/>
            <p:nvPr/>
          </p:nvSpPr>
          <p:spPr>
            <a:xfrm flipV="true">
              <a:off x="993407" y="892387"/>
              <a:ext cx="7434483" cy="0"/>
            </a:xfrm>
            <a:prstGeom prst="line">
              <a:avLst/>
            </a:prstGeom>
            <a:ln cap="flat" w="25400">
              <a:solidFill>
                <a:srgbClr val="23403D">
                  <a:alpha val="4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2" id="42"/>
            <p:cNvGrpSpPr/>
            <p:nvPr/>
          </p:nvGrpSpPr>
          <p:grpSpPr>
            <a:xfrm rot="5400000">
              <a:off x="-41721" y="41721"/>
              <a:ext cx="667529" cy="584088"/>
              <a:chOff x="0" y="0"/>
              <a:chExt cx="812800" cy="7112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60851" y="89740"/>
                <a:ext cx="691098" cy="621460"/>
              </a:xfrm>
              <a:custGeom>
                <a:avLst/>
                <a:gdLst/>
                <a:ahLst/>
                <a:cxnLst/>
                <a:rect r="r" b="b" t="t" l="l"/>
                <a:pathLst>
                  <a:path h="621460" w="691098">
                    <a:moveTo>
                      <a:pt x="422271" y="44524"/>
                    </a:moveTo>
                    <a:lnTo>
                      <a:pt x="675227" y="487196"/>
                    </a:lnTo>
                    <a:cubicBezTo>
                      <a:pt x="691098" y="514971"/>
                      <a:pt x="690984" y="549095"/>
                      <a:pt x="674928" y="576763"/>
                    </a:cubicBezTo>
                    <a:cubicBezTo>
                      <a:pt x="658871" y="604431"/>
                      <a:pt x="629300" y="621460"/>
                      <a:pt x="597311" y="621460"/>
                    </a:cubicBezTo>
                    <a:lnTo>
                      <a:pt x="93787" y="621460"/>
                    </a:lnTo>
                    <a:cubicBezTo>
                      <a:pt x="61798" y="621460"/>
                      <a:pt x="32227" y="604431"/>
                      <a:pt x="16170" y="576763"/>
                    </a:cubicBezTo>
                    <a:cubicBezTo>
                      <a:pt x="114" y="549095"/>
                      <a:pt x="0" y="514971"/>
                      <a:pt x="15871" y="487196"/>
                    </a:cubicBezTo>
                    <a:lnTo>
                      <a:pt x="268827" y="44524"/>
                    </a:lnTo>
                    <a:cubicBezTo>
                      <a:pt x="284560" y="16991"/>
                      <a:pt x="313839" y="0"/>
                      <a:pt x="345549" y="0"/>
                    </a:cubicBezTo>
                    <a:cubicBezTo>
                      <a:pt x="377259" y="0"/>
                      <a:pt x="406538" y="16991"/>
                      <a:pt x="422271" y="44524"/>
                    </a:cubicBezTo>
                    <a:close/>
                  </a:path>
                </a:pathLst>
              </a:custGeom>
              <a:solidFill>
                <a:srgbClr val="5E17EB">
                  <a:alpha val="89804"/>
                </a:srgbClr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50"/>
                  </a:lnSpc>
                </a:pPr>
              </a:p>
            </p:txBody>
          </p:sp>
        </p:grpSp>
        <p:sp>
          <p:nvSpPr>
            <p:cNvPr name="TextBox 45" id="45"/>
            <p:cNvSpPr txBox="true"/>
            <p:nvPr/>
          </p:nvSpPr>
          <p:spPr>
            <a:xfrm rot="0">
              <a:off x="993407" y="-137828"/>
              <a:ext cx="6421541" cy="7336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00"/>
                </a:lnSpc>
              </a:pPr>
              <a:r>
                <a:rPr lang="en-US" sz="2600">
                  <a:solidFill>
                    <a:srgbClr val="23403D"/>
                  </a:solidFill>
                  <a:latin typeface="Sansation"/>
                  <a:ea typeface="Sansation"/>
                  <a:cs typeface="Sansation"/>
                  <a:sym typeface="Sansation"/>
                </a:rPr>
                <a:t>CLASS DIAGRAM</a:t>
              </a: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7624039" y="-247650"/>
              <a:ext cx="803850" cy="8934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00"/>
                </a:lnSpc>
              </a:pPr>
              <a:r>
                <a:rPr lang="en-US" sz="3200">
                  <a:solidFill>
                    <a:srgbClr val="23403D"/>
                  </a:solidFill>
                  <a:latin typeface="RQND Pro Medium"/>
                  <a:ea typeface="RQND Pro Medium"/>
                  <a:cs typeface="RQND Pro Medium"/>
                  <a:sym typeface="RQND Pro Medium"/>
                </a:rPr>
                <a:t>05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0276258" y="5108597"/>
            <a:ext cx="6320917" cy="678815"/>
            <a:chOff x="0" y="0"/>
            <a:chExt cx="8427889" cy="905087"/>
          </a:xfrm>
        </p:grpSpPr>
        <p:sp>
          <p:nvSpPr>
            <p:cNvPr name="AutoShape 48" id="48"/>
            <p:cNvSpPr/>
            <p:nvPr/>
          </p:nvSpPr>
          <p:spPr>
            <a:xfrm flipV="true">
              <a:off x="993407" y="892387"/>
              <a:ext cx="7434483" cy="0"/>
            </a:xfrm>
            <a:prstGeom prst="line">
              <a:avLst/>
            </a:prstGeom>
            <a:ln cap="flat" w="25400">
              <a:solidFill>
                <a:srgbClr val="23403D">
                  <a:alpha val="4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9" id="49"/>
            <p:cNvGrpSpPr/>
            <p:nvPr/>
          </p:nvGrpSpPr>
          <p:grpSpPr>
            <a:xfrm rot="5400000">
              <a:off x="-41721" y="41721"/>
              <a:ext cx="667529" cy="584088"/>
              <a:chOff x="0" y="0"/>
              <a:chExt cx="812800" cy="711200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60851" y="89740"/>
                <a:ext cx="691098" cy="621460"/>
              </a:xfrm>
              <a:custGeom>
                <a:avLst/>
                <a:gdLst/>
                <a:ahLst/>
                <a:cxnLst/>
                <a:rect r="r" b="b" t="t" l="l"/>
                <a:pathLst>
                  <a:path h="621460" w="691098">
                    <a:moveTo>
                      <a:pt x="422271" y="44524"/>
                    </a:moveTo>
                    <a:lnTo>
                      <a:pt x="675227" y="487196"/>
                    </a:lnTo>
                    <a:cubicBezTo>
                      <a:pt x="691098" y="514971"/>
                      <a:pt x="690984" y="549095"/>
                      <a:pt x="674928" y="576763"/>
                    </a:cubicBezTo>
                    <a:cubicBezTo>
                      <a:pt x="658871" y="604431"/>
                      <a:pt x="629300" y="621460"/>
                      <a:pt x="597311" y="621460"/>
                    </a:cubicBezTo>
                    <a:lnTo>
                      <a:pt x="93787" y="621460"/>
                    </a:lnTo>
                    <a:cubicBezTo>
                      <a:pt x="61798" y="621460"/>
                      <a:pt x="32227" y="604431"/>
                      <a:pt x="16170" y="576763"/>
                    </a:cubicBezTo>
                    <a:cubicBezTo>
                      <a:pt x="114" y="549095"/>
                      <a:pt x="0" y="514971"/>
                      <a:pt x="15871" y="487196"/>
                    </a:cubicBezTo>
                    <a:lnTo>
                      <a:pt x="268827" y="44524"/>
                    </a:lnTo>
                    <a:cubicBezTo>
                      <a:pt x="284560" y="16991"/>
                      <a:pt x="313839" y="0"/>
                      <a:pt x="345549" y="0"/>
                    </a:cubicBezTo>
                    <a:cubicBezTo>
                      <a:pt x="377259" y="0"/>
                      <a:pt x="406538" y="16991"/>
                      <a:pt x="422271" y="44524"/>
                    </a:cubicBezTo>
                    <a:close/>
                  </a:path>
                </a:pathLst>
              </a:custGeom>
              <a:solidFill>
                <a:srgbClr val="5E17EB">
                  <a:alpha val="89804"/>
                </a:srgbClr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50"/>
                  </a:lnSpc>
                </a:pPr>
              </a:p>
            </p:txBody>
          </p:sp>
        </p:grpSp>
        <p:sp>
          <p:nvSpPr>
            <p:cNvPr name="TextBox 52" id="52"/>
            <p:cNvSpPr txBox="true"/>
            <p:nvPr/>
          </p:nvSpPr>
          <p:spPr>
            <a:xfrm rot="0">
              <a:off x="993407" y="-137828"/>
              <a:ext cx="6421541" cy="7336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00"/>
                </a:lnSpc>
              </a:pPr>
              <a:r>
                <a:rPr lang="en-US" sz="2600">
                  <a:solidFill>
                    <a:srgbClr val="23403D"/>
                  </a:solidFill>
                  <a:latin typeface="Sansation"/>
                  <a:ea typeface="Sansation"/>
                  <a:cs typeface="Sansation"/>
                  <a:sym typeface="Sansation"/>
                </a:rPr>
                <a:t>SEQUENCE DIAGRAM</a:t>
              </a:r>
            </a:p>
          </p:txBody>
        </p:sp>
        <p:sp>
          <p:nvSpPr>
            <p:cNvPr name="TextBox 53" id="53"/>
            <p:cNvSpPr txBox="true"/>
            <p:nvPr/>
          </p:nvSpPr>
          <p:spPr>
            <a:xfrm rot="0">
              <a:off x="7624039" y="-247650"/>
              <a:ext cx="803850" cy="8934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00"/>
                </a:lnSpc>
              </a:pPr>
              <a:r>
                <a:rPr lang="en-US" sz="3200">
                  <a:solidFill>
                    <a:srgbClr val="23403D"/>
                  </a:solidFill>
                  <a:latin typeface="RQND Pro Medium"/>
                  <a:ea typeface="RQND Pro Medium"/>
                  <a:cs typeface="RQND Pro Medium"/>
                  <a:sym typeface="RQND Pro Medium"/>
                </a:rPr>
                <a:t>06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0276258" y="6205386"/>
            <a:ext cx="6320917" cy="678815"/>
            <a:chOff x="0" y="0"/>
            <a:chExt cx="8427889" cy="905087"/>
          </a:xfrm>
        </p:grpSpPr>
        <p:sp>
          <p:nvSpPr>
            <p:cNvPr name="AutoShape 55" id="55"/>
            <p:cNvSpPr/>
            <p:nvPr/>
          </p:nvSpPr>
          <p:spPr>
            <a:xfrm flipV="true">
              <a:off x="993407" y="892387"/>
              <a:ext cx="7434483" cy="0"/>
            </a:xfrm>
            <a:prstGeom prst="line">
              <a:avLst/>
            </a:prstGeom>
            <a:ln cap="flat" w="25400">
              <a:solidFill>
                <a:srgbClr val="23403D">
                  <a:alpha val="4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6" id="56"/>
            <p:cNvGrpSpPr/>
            <p:nvPr/>
          </p:nvGrpSpPr>
          <p:grpSpPr>
            <a:xfrm rot="5400000">
              <a:off x="-41721" y="41721"/>
              <a:ext cx="667529" cy="584088"/>
              <a:chOff x="0" y="0"/>
              <a:chExt cx="812800" cy="711200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60851" y="89740"/>
                <a:ext cx="691098" cy="621460"/>
              </a:xfrm>
              <a:custGeom>
                <a:avLst/>
                <a:gdLst/>
                <a:ahLst/>
                <a:cxnLst/>
                <a:rect r="r" b="b" t="t" l="l"/>
                <a:pathLst>
                  <a:path h="621460" w="691098">
                    <a:moveTo>
                      <a:pt x="422271" y="44524"/>
                    </a:moveTo>
                    <a:lnTo>
                      <a:pt x="675227" y="487196"/>
                    </a:lnTo>
                    <a:cubicBezTo>
                      <a:pt x="691098" y="514971"/>
                      <a:pt x="690984" y="549095"/>
                      <a:pt x="674928" y="576763"/>
                    </a:cubicBezTo>
                    <a:cubicBezTo>
                      <a:pt x="658871" y="604431"/>
                      <a:pt x="629300" y="621460"/>
                      <a:pt x="597311" y="621460"/>
                    </a:cubicBezTo>
                    <a:lnTo>
                      <a:pt x="93787" y="621460"/>
                    </a:lnTo>
                    <a:cubicBezTo>
                      <a:pt x="61798" y="621460"/>
                      <a:pt x="32227" y="604431"/>
                      <a:pt x="16170" y="576763"/>
                    </a:cubicBezTo>
                    <a:cubicBezTo>
                      <a:pt x="114" y="549095"/>
                      <a:pt x="0" y="514971"/>
                      <a:pt x="15871" y="487196"/>
                    </a:cubicBezTo>
                    <a:lnTo>
                      <a:pt x="268827" y="44524"/>
                    </a:lnTo>
                    <a:cubicBezTo>
                      <a:pt x="284560" y="16991"/>
                      <a:pt x="313839" y="0"/>
                      <a:pt x="345549" y="0"/>
                    </a:cubicBezTo>
                    <a:cubicBezTo>
                      <a:pt x="377259" y="0"/>
                      <a:pt x="406538" y="16991"/>
                      <a:pt x="422271" y="44524"/>
                    </a:cubicBezTo>
                    <a:close/>
                  </a:path>
                </a:pathLst>
              </a:custGeom>
              <a:solidFill>
                <a:srgbClr val="5E17EB">
                  <a:alpha val="89804"/>
                </a:srgbClr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50"/>
                  </a:lnSpc>
                </a:pPr>
              </a:p>
            </p:txBody>
          </p:sp>
        </p:grpSp>
        <p:sp>
          <p:nvSpPr>
            <p:cNvPr name="TextBox 59" id="59"/>
            <p:cNvSpPr txBox="true"/>
            <p:nvPr/>
          </p:nvSpPr>
          <p:spPr>
            <a:xfrm rot="0">
              <a:off x="993407" y="-137828"/>
              <a:ext cx="6421541" cy="7336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00"/>
                </a:lnSpc>
              </a:pPr>
              <a:r>
                <a:rPr lang="en-US" sz="2600">
                  <a:solidFill>
                    <a:srgbClr val="23403D"/>
                  </a:solidFill>
                  <a:latin typeface="Sansation"/>
                  <a:ea typeface="Sansation"/>
                  <a:cs typeface="Sansation"/>
                  <a:sym typeface="Sansation"/>
                </a:rPr>
                <a:t>DEPLOYMENT DIAGRAM</a:t>
              </a:r>
            </a:p>
          </p:txBody>
        </p:sp>
        <p:sp>
          <p:nvSpPr>
            <p:cNvPr name="TextBox 60" id="60"/>
            <p:cNvSpPr txBox="true"/>
            <p:nvPr/>
          </p:nvSpPr>
          <p:spPr>
            <a:xfrm rot="0">
              <a:off x="7624039" y="-247650"/>
              <a:ext cx="803850" cy="8934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00"/>
                </a:lnSpc>
              </a:pPr>
              <a:r>
                <a:rPr lang="en-US" sz="3200">
                  <a:solidFill>
                    <a:srgbClr val="23403D"/>
                  </a:solidFill>
                  <a:latin typeface="RQND Pro Medium"/>
                  <a:ea typeface="RQND Pro Medium"/>
                  <a:cs typeface="RQND Pro Medium"/>
                  <a:sym typeface="RQND Pro Medium"/>
                </a:rPr>
                <a:t>07</a:t>
              </a: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10276258" y="7302176"/>
            <a:ext cx="6320917" cy="678815"/>
            <a:chOff x="0" y="0"/>
            <a:chExt cx="8427889" cy="905087"/>
          </a:xfrm>
        </p:grpSpPr>
        <p:sp>
          <p:nvSpPr>
            <p:cNvPr name="AutoShape 62" id="62"/>
            <p:cNvSpPr/>
            <p:nvPr/>
          </p:nvSpPr>
          <p:spPr>
            <a:xfrm flipV="true">
              <a:off x="993407" y="892387"/>
              <a:ext cx="7434483" cy="0"/>
            </a:xfrm>
            <a:prstGeom prst="line">
              <a:avLst/>
            </a:prstGeom>
            <a:ln cap="flat" w="25400">
              <a:solidFill>
                <a:srgbClr val="23403D">
                  <a:alpha val="4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63" id="63"/>
            <p:cNvGrpSpPr/>
            <p:nvPr/>
          </p:nvGrpSpPr>
          <p:grpSpPr>
            <a:xfrm rot="5400000">
              <a:off x="-41721" y="41721"/>
              <a:ext cx="667529" cy="584088"/>
              <a:chOff x="0" y="0"/>
              <a:chExt cx="812800" cy="71120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60851" y="89740"/>
                <a:ext cx="691098" cy="621460"/>
              </a:xfrm>
              <a:custGeom>
                <a:avLst/>
                <a:gdLst/>
                <a:ahLst/>
                <a:cxnLst/>
                <a:rect r="r" b="b" t="t" l="l"/>
                <a:pathLst>
                  <a:path h="621460" w="691098">
                    <a:moveTo>
                      <a:pt x="422271" y="44524"/>
                    </a:moveTo>
                    <a:lnTo>
                      <a:pt x="675227" y="487196"/>
                    </a:lnTo>
                    <a:cubicBezTo>
                      <a:pt x="691098" y="514971"/>
                      <a:pt x="690984" y="549095"/>
                      <a:pt x="674928" y="576763"/>
                    </a:cubicBezTo>
                    <a:cubicBezTo>
                      <a:pt x="658871" y="604431"/>
                      <a:pt x="629300" y="621460"/>
                      <a:pt x="597311" y="621460"/>
                    </a:cubicBezTo>
                    <a:lnTo>
                      <a:pt x="93787" y="621460"/>
                    </a:lnTo>
                    <a:cubicBezTo>
                      <a:pt x="61798" y="621460"/>
                      <a:pt x="32227" y="604431"/>
                      <a:pt x="16170" y="576763"/>
                    </a:cubicBezTo>
                    <a:cubicBezTo>
                      <a:pt x="114" y="549095"/>
                      <a:pt x="0" y="514971"/>
                      <a:pt x="15871" y="487196"/>
                    </a:cubicBezTo>
                    <a:lnTo>
                      <a:pt x="268827" y="44524"/>
                    </a:lnTo>
                    <a:cubicBezTo>
                      <a:pt x="284560" y="16991"/>
                      <a:pt x="313839" y="0"/>
                      <a:pt x="345549" y="0"/>
                    </a:cubicBezTo>
                    <a:cubicBezTo>
                      <a:pt x="377259" y="0"/>
                      <a:pt x="406538" y="16991"/>
                      <a:pt x="422271" y="44524"/>
                    </a:cubicBezTo>
                    <a:close/>
                  </a:path>
                </a:pathLst>
              </a:custGeom>
              <a:solidFill>
                <a:srgbClr val="5E17EB">
                  <a:alpha val="89804"/>
                </a:srgbClr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50"/>
                  </a:lnSpc>
                </a:pPr>
              </a:p>
            </p:txBody>
          </p:sp>
        </p:grpSp>
        <p:sp>
          <p:nvSpPr>
            <p:cNvPr name="TextBox 66" id="66"/>
            <p:cNvSpPr txBox="true"/>
            <p:nvPr/>
          </p:nvSpPr>
          <p:spPr>
            <a:xfrm rot="0">
              <a:off x="993407" y="-137828"/>
              <a:ext cx="6421541" cy="7336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00"/>
                </a:lnSpc>
              </a:pPr>
              <a:r>
                <a:rPr lang="en-US" sz="2600">
                  <a:solidFill>
                    <a:srgbClr val="23403D"/>
                  </a:solidFill>
                  <a:latin typeface="Sansation"/>
                  <a:ea typeface="Sansation"/>
                  <a:cs typeface="Sansation"/>
                  <a:sym typeface="Sansation"/>
                </a:rPr>
                <a:t>THANK YOU</a:t>
              </a:r>
            </a:p>
          </p:txBody>
        </p:sp>
        <p:sp>
          <p:nvSpPr>
            <p:cNvPr name="TextBox 67" id="67"/>
            <p:cNvSpPr txBox="true"/>
            <p:nvPr/>
          </p:nvSpPr>
          <p:spPr>
            <a:xfrm rot="0">
              <a:off x="7624039" y="-247650"/>
              <a:ext cx="803850" cy="8934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00"/>
                </a:lnSpc>
              </a:pPr>
              <a:r>
                <a:rPr lang="en-US" sz="3200">
                  <a:solidFill>
                    <a:srgbClr val="23403D"/>
                  </a:solidFill>
                  <a:latin typeface="RQND Pro Medium"/>
                  <a:ea typeface="RQND Pro Medium"/>
                  <a:cs typeface="RQND Pro Medium"/>
                  <a:sym typeface="RQND Pro Medium"/>
                </a:rPr>
                <a:t>08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661024" y="-237873"/>
            <a:ext cx="19610049" cy="10711989"/>
          </a:xfrm>
          <a:custGeom>
            <a:avLst/>
            <a:gdLst/>
            <a:ahLst/>
            <a:cxnLst/>
            <a:rect r="r" b="b" t="t" l="l"/>
            <a:pathLst>
              <a:path h="10711989" w="19610049">
                <a:moveTo>
                  <a:pt x="19610048" y="0"/>
                </a:moveTo>
                <a:lnTo>
                  <a:pt x="0" y="0"/>
                </a:lnTo>
                <a:lnTo>
                  <a:pt x="0" y="10711989"/>
                </a:lnTo>
                <a:lnTo>
                  <a:pt x="19610048" y="10711989"/>
                </a:lnTo>
                <a:lnTo>
                  <a:pt x="19610048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65587" y="8806339"/>
            <a:ext cx="1469556" cy="1480661"/>
          </a:xfrm>
          <a:custGeom>
            <a:avLst/>
            <a:gdLst/>
            <a:ahLst/>
            <a:cxnLst/>
            <a:rect r="r" b="b" t="t" l="l"/>
            <a:pathLst>
              <a:path h="1480661" w="1469556">
                <a:moveTo>
                  <a:pt x="0" y="0"/>
                </a:moveTo>
                <a:lnTo>
                  <a:pt x="1469556" y="0"/>
                </a:lnTo>
                <a:lnTo>
                  <a:pt x="1469556" y="1480661"/>
                </a:lnTo>
                <a:lnTo>
                  <a:pt x="0" y="14806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64148" y="-917199"/>
            <a:ext cx="14223852" cy="11204199"/>
          </a:xfrm>
          <a:custGeom>
            <a:avLst/>
            <a:gdLst/>
            <a:ahLst/>
            <a:cxnLst/>
            <a:rect r="r" b="b" t="t" l="l"/>
            <a:pathLst>
              <a:path h="11204199" w="14223852">
                <a:moveTo>
                  <a:pt x="0" y="0"/>
                </a:moveTo>
                <a:lnTo>
                  <a:pt x="14223852" y="0"/>
                </a:lnTo>
                <a:lnTo>
                  <a:pt x="14223852" y="11204199"/>
                </a:lnTo>
                <a:lnTo>
                  <a:pt x="0" y="11204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183" t="0" r="-7183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5724" y="7767389"/>
            <a:ext cx="3587154" cy="2981822"/>
          </a:xfrm>
          <a:custGeom>
            <a:avLst/>
            <a:gdLst/>
            <a:ahLst/>
            <a:cxnLst/>
            <a:rect r="r" b="b" t="t" l="l"/>
            <a:pathLst>
              <a:path h="2981822" w="3587154">
                <a:moveTo>
                  <a:pt x="0" y="0"/>
                </a:moveTo>
                <a:lnTo>
                  <a:pt x="3587154" y="0"/>
                </a:lnTo>
                <a:lnTo>
                  <a:pt x="3587154" y="2981822"/>
                </a:lnTo>
                <a:lnTo>
                  <a:pt x="0" y="29818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000199" y="9059611"/>
            <a:ext cx="811632" cy="888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8"/>
              </a:lnSpc>
            </a:pPr>
            <a:r>
              <a:rPr lang="en-US" sz="5148" b="true">
                <a:solidFill>
                  <a:srgbClr val="5E17EB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09159" y="2817360"/>
            <a:ext cx="10506690" cy="4591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4"/>
              </a:lnSpc>
            </a:pPr>
            <a:r>
              <a:rPr lang="en-US" sz="3407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This project aims to improve road safety, awareness and driving experience by providing real-time notifications to road users about road signs, hazards, and conditions based on their current GPS location. </a:t>
            </a:r>
          </a:p>
          <a:p>
            <a:pPr algn="l">
              <a:lnSpc>
                <a:spcPts val="4054"/>
              </a:lnSpc>
            </a:pPr>
          </a:p>
          <a:p>
            <a:pPr algn="l">
              <a:lnSpc>
                <a:spcPts val="4054"/>
              </a:lnSpc>
            </a:pPr>
            <a:r>
              <a:rPr lang="en-US" sz="3407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We focus on how the system is structured, how it interactswith its environment, and how</a:t>
            </a:r>
          </a:p>
          <a:p>
            <a:pPr algn="l">
              <a:lnSpc>
                <a:spcPts val="4054"/>
              </a:lnSpc>
            </a:pPr>
            <a:r>
              <a:rPr lang="en-US" sz="3407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different components work together to deliver its core functionality.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09159" y="1535219"/>
            <a:ext cx="6499437" cy="970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9"/>
              </a:lnSpc>
            </a:pPr>
            <a:r>
              <a:rPr lang="en-US" sz="5649">
                <a:solidFill>
                  <a:srgbClr val="5E17EB"/>
                </a:solidFill>
                <a:latin typeface="Sansation"/>
                <a:ea typeface="Sansation"/>
                <a:cs typeface="Sansation"/>
                <a:sym typeface="Sansation"/>
              </a:rPr>
              <a:t>PHASE OVERVIEW 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93922" y="168858"/>
            <a:ext cx="4158956" cy="1480661"/>
            <a:chOff x="0" y="0"/>
            <a:chExt cx="5545274" cy="197421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59408" cy="1974215"/>
            </a:xfrm>
            <a:custGeom>
              <a:avLst/>
              <a:gdLst/>
              <a:ahLst/>
              <a:cxnLst/>
              <a:rect r="r" b="b" t="t" l="l"/>
              <a:pathLst>
                <a:path h="1974215" w="1959408">
                  <a:moveTo>
                    <a:pt x="0" y="0"/>
                  </a:moveTo>
                  <a:lnTo>
                    <a:pt x="1959408" y="0"/>
                  </a:lnTo>
                  <a:lnTo>
                    <a:pt x="1959408" y="1974215"/>
                  </a:lnTo>
                  <a:lnTo>
                    <a:pt x="0" y="19742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432062" y="498337"/>
              <a:ext cx="1095283" cy="977540"/>
            </a:xfrm>
            <a:custGeom>
              <a:avLst/>
              <a:gdLst/>
              <a:ahLst/>
              <a:cxnLst/>
              <a:rect r="r" b="b" t="t" l="l"/>
              <a:pathLst>
                <a:path h="977540" w="1095283">
                  <a:moveTo>
                    <a:pt x="0" y="0"/>
                  </a:moveTo>
                  <a:lnTo>
                    <a:pt x="1095284" y="0"/>
                  </a:lnTo>
                  <a:lnTo>
                    <a:pt x="1095284" y="977541"/>
                  </a:lnTo>
                  <a:lnTo>
                    <a:pt x="0" y="977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959408" y="477985"/>
              <a:ext cx="3585866" cy="932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903"/>
                </a:lnSpc>
              </a:pPr>
              <a:r>
                <a:rPr lang="en-US" sz="4216" b="true">
                  <a:solidFill>
                    <a:srgbClr val="000000"/>
                  </a:solidFill>
                  <a:latin typeface="Sansation Bold"/>
                  <a:ea typeface="Sansation Bold"/>
                  <a:cs typeface="Sansation Bold"/>
                  <a:sym typeface="Sansation Bold"/>
                </a:rPr>
                <a:t>CEF 440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048557" y="-237873"/>
            <a:ext cx="19610049" cy="10711989"/>
          </a:xfrm>
          <a:custGeom>
            <a:avLst/>
            <a:gdLst/>
            <a:ahLst/>
            <a:cxnLst/>
            <a:rect r="r" b="b" t="t" l="l"/>
            <a:pathLst>
              <a:path h="10711989" w="19610049">
                <a:moveTo>
                  <a:pt x="19610049" y="0"/>
                </a:moveTo>
                <a:lnTo>
                  <a:pt x="0" y="0"/>
                </a:lnTo>
                <a:lnTo>
                  <a:pt x="0" y="10711989"/>
                </a:lnTo>
                <a:lnTo>
                  <a:pt x="19610049" y="10711989"/>
                </a:lnTo>
                <a:lnTo>
                  <a:pt x="19610049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65587" y="8806339"/>
            <a:ext cx="1469556" cy="1480661"/>
          </a:xfrm>
          <a:custGeom>
            <a:avLst/>
            <a:gdLst/>
            <a:ahLst/>
            <a:cxnLst/>
            <a:rect r="r" b="b" t="t" l="l"/>
            <a:pathLst>
              <a:path h="1480661" w="1469556">
                <a:moveTo>
                  <a:pt x="0" y="0"/>
                </a:moveTo>
                <a:lnTo>
                  <a:pt x="1469556" y="0"/>
                </a:lnTo>
                <a:lnTo>
                  <a:pt x="1469556" y="1480661"/>
                </a:lnTo>
                <a:lnTo>
                  <a:pt x="0" y="14806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93922" y="168858"/>
            <a:ext cx="4158956" cy="1480661"/>
            <a:chOff x="0" y="0"/>
            <a:chExt cx="5545274" cy="19742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59408" cy="1974215"/>
            </a:xfrm>
            <a:custGeom>
              <a:avLst/>
              <a:gdLst/>
              <a:ahLst/>
              <a:cxnLst/>
              <a:rect r="r" b="b" t="t" l="l"/>
              <a:pathLst>
                <a:path h="1974215" w="1959408">
                  <a:moveTo>
                    <a:pt x="0" y="0"/>
                  </a:moveTo>
                  <a:lnTo>
                    <a:pt x="1959408" y="0"/>
                  </a:lnTo>
                  <a:lnTo>
                    <a:pt x="1959408" y="1974215"/>
                  </a:lnTo>
                  <a:lnTo>
                    <a:pt x="0" y="19742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32062" y="498337"/>
              <a:ext cx="1095283" cy="977540"/>
            </a:xfrm>
            <a:custGeom>
              <a:avLst/>
              <a:gdLst/>
              <a:ahLst/>
              <a:cxnLst/>
              <a:rect r="r" b="b" t="t" l="l"/>
              <a:pathLst>
                <a:path h="977540" w="1095283">
                  <a:moveTo>
                    <a:pt x="0" y="0"/>
                  </a:moveTo>
                  <a:lnTo>
                    <a:pt x="1095284" y="0"/>
                  </a:lnTo>
                  <a:lnTo>
                    <a:pt x="1095284" y="977541"/>
                  </a:lnTo>
                  <a:lnTo>
                    <a:pt x="0" y="977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959408" y="477985"/>
              <a:ext cx="3585866" cy="932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903"/>
                </a:lnSpc>
              </a:pPr>
              <a:r>
                <a:rPr lang="en-US" sz="4216" b="true">
                  <a:solidFill>
                    <a:srgbClr val="000000"/>
                  </a:solidFill>
                  <a:latin typeface="Sansation Bold"/>
                  <a:ea typeface="Sansation Bold"/>
                  <a:cs typeface="Sansation Bold"/>
                  <a:sym typeface="Sansation Bold"/>
                </a:rPr>
                <a:t>CEF 440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93922" y="5143500"/>
            <a:ext cx="11364886" cy="4760724"/>
          </a:xfrm>
          <a:custGeom>
            <a:avLst/>
            <a:gdLst/>
            <a:ahLst/>
            <a:cxnLst/>
            <a:rect r="r" b="b" t="t" l="l"/>
            <a:pathLst>
              <a:path h="4760724" w="11364886">
                <a:moveTo>
                  <a:pt x="0" y="0"/>
                </a:moveTo>
                <a:lnTo>
                  <a:pt x="11364886" y="0"/>
                </a:lnTo>
                <a:lnTo>
                  <a:pt x="11364886" y="4760724"/>
                </a:lnTo>
                <a:lnTo>
                  <a:pt x="0" y="47607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rnd">
            <a:solidFill>
              <a:srgbClr val="C6C0C0"/>
            </a:solidFill>
            <a:prstDash val="solid"/>
            <a:round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4129980" y="-719370"/>
            <a:ext cx="15057656" cy="7089646"/>
          </a:xfrm>
          <a:custGeom>
            <a:avLst/>
            <a:gdLst/>
            <a:ahLst/>
            <a:cxnLst/>
            <a:rect r="r" b="b" t="t" l="l"/>
            <a:pathLst>
              <a:path h="7089646" w="15057656">
                <a:moveTo>
                  <a:pt x="0" y="0"/>
                </a:moveTo>
                <a:lnTo>
                  <a:pt x="15057656" y="0"/>
                </a:lnTo>
                <a:lnTo>
                  <a:pt x="15057656" y="7089647"/>
                </a:lnTo>
                <a:lnTo>
                  <a:pt x="0" y="70896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958778" y="9050086"/>
            <a:ext cx="883174" cy="888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8"/>
              </a:lnSpc>
            </a:pPr>
            <a:r>
              <a:rPr lang="en-US" sz="5148" b="true">
                <a:solidFill>
                  <a:srgbClr val="5E17EB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87001" y="1892076"/>
            <a:ext cx="12875041" cy="374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9"/>
              </a:lnSpc>
            </a:pPr>
            <a:r>
              <a:rPr lang="en-US" sz="246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Shows the system as a single process and how it interacts with external entities.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087001" y="794888"/>
            <a:ext cx="8562537" cy="970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9"/>
              </a:lnSpc>
            </a:pPr>
            <a:r>
              <a:rPr lang="en-US" sz="5649" b="true">
                <a:solidFill>
                  <a:srgbClr val="5E17EB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CONTEXT DIAGRAM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683341" y="2487451"/>
            <a:ext cx="11845658" cy="2231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1535" indent="-265768" lvl="1">
              <a:lnSpc>
                <a:spcPts val="2929"/>
              </a:lnSpc>
              <a:buFont typeface="Arial"/>
              <a:buChar char="•"/>
            </a:pPr>
            <a:r>
              <a:rPr lang="en-US" b="true" sz="2461">
                <a:solidFill>
                  <a:srgbClr val="000000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The admin</a:t>
            </a:r>
            <a:r>
              <a:rPr lang="en-US" sz="246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, who is responsible for inputting and updating road information such as road signs and conditions. </a:t>
            </a:r>
          </a:p>
          <a:p>
            <a:pPr algn="l" marL="531535" indent="-265768" lvl="1">
              <a:lnSpc>
                <a:spcPts val="2929"/>
              </a:lnSpc>
              <a:buFont typeface="Arial"/>
              <a:buChar char="•"/>
            </a:pPr>
            <a:r>
              <a:rPr lang="en-US" b="true" sz="2461">
                <a:solidFill>
                  <a:srgbClr val="000000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 The Driver or Road user</a:t>
            </a:r>
            <a:r>
              <a:rPr lang="en-US" sz="246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, who receives timely notifications from the system while driving. </a:t>
            </a:r>
          </a:p>
          <a:p>
            <a:pPr algn="l" marL="531535" indent="-265768" lvl="1">
              <a:lnSpc>
                <a:spcPts val="2929"/>
              </a:lnSpc>
              <a:buFont typeface="Arial"/>
              <a:buChar char="•"/>
            </a:pPr>
            <a:r>
              <a:rPr lang="en-US" b="true" sz="2461">
                <a:solidFill>
                  <a:srgbClr val="000000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The GPS System,</a:t>
            </a:r>
            <a:r>
              <a:rPr lang="en-US" sz="246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which continuously provides the user’s current location to the system.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90001">
            <a:off x="8165084" y="-292671"/>
            <a:ext cx="12588514" cy="11392605"/>
          </a:xfrm>
          <a:custGeom>
            <a:avLst/>
            <a:gdLst/>
            <a:ahLst/>
            <a:cxnLst/>
            <a:rect r="r" b="b" t="t" l="l"/>
            <a:pathLst>
              <a:path h="11392605" w="12588514">
                <a:moveTo>
                  <a:pt x="0" y="0"/>
                </a:moveTo>
                <a:lnTo>
                  <a:pt x="12588514" y="0"/>
                </a:lnTo>
                <a:lnTo>
                  <a:pt x="12588514" y="11392605"/>
                </a:lnTo>
                <a:lnTo>
                  <a:pt x="0" y="11392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4076" y="-1071977"/>
            <a:ext cx="17670526" cy="8319873"/>
          </a:xfrm>
          <a:custGeom>
            <a:avLst/>
            <a:gdLst/>
            <a:ahLst/>
            <a:cxnLst/>
            <a:rect r="r" b="b" t="t" l="l"/>
            <a:pathLst>
              <a:path h="8319873" w="17670526">
                <a:moveTo>
                  <a:pt x="0" y="0"/>
                </a:moveTo>
                <a:lnTo>
                  <a:pt x="17670526" y="0"/>
                </a:lnTo>
                <a:lnTo>
                  <a:pt x="17670526" y="8319872"/>
                </a:lnTo>
                <a:lnTo>
                  <a:pt x="0" y="83198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93922" y="168858"/>
            <a:ext cx="2702855" cy="962263"/>
            <a:chOff x="0" y="0"/>
            <a:chExt cx="3603806" cy="12830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73395" cy="1283018"/>
            </a:xfrm>
            <a:custGeom>
              <a:avLst/>
              <a:gdLst/>
              <a:ahLst/>
              <a:cxnLst/>
              <a:rect r="r" b="b" t="t" l="l"/>
              <a:pathLst>
                <a:path h="1283018" w="1273395">
                  <a:moveTo>
                    <a:pt x="0" y="0"/>
                  </a:moveTo>
                  <a:lnTo>
                    <a:pt x="1273395" y="0"/>
                  </a:lnTo>
                  <a:lnTo>
                    <a:pt x="1273395" y="1283018"/>
                  </a:lnTo>
                  <a:lnTo>
                    <a:pt x="0" y="1283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80792" y="323863"/>
              <a:ext cx="711811" cy="635292"/>
            </a:xfrm>
            <a:custGeom>
              <a:avLst/>
              <a:gdLst/>
              <a:ahLst/>
              <a:cxnLst/>
              <a:rect r="r" b="b" t="t" l="l"/>
              <a:pathLst>
                <a:path h="635292" w="711811">
                  <a:moveTo>
                    <a:pt x="0" y="0"/>
                  </a:moveTo>
                  <a:lnTo>
                    <a:pt x="711811" y="0"/>
                  </a:lnTo>
                  <a:lnTo>
                    <a:pt x="711811" y="635292"/>
                  </a:lnTo>
                  <a:lnTo>
                    <a:pt x="0" y="635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273395" y="299673"/>
              <a:ext cx="2330411" cy="6169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36"/>
                </a:lnSpc>
              </a:pPr>
              <a:r>
                <a:rPr lang="en-US" sz="2740" b="true">
                  <a:solidFill>
                    <a:srgbClr val="000000"/>
                  </a:solidFill>
                  <a:latin typeface="Sansation Bold"/>
                  <a:ea typeface="Sansation Bold"/>
                  <a:cs typeface="Sansation Bold"/>
                  <a:sym typeface="Sansation Bold"/>
                </a:rPr>
                <a:t>CEF 440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9229840"/>
            <a:ext cx="1125302" cy="1028700"/>
            <a:chOff x="0" y="0"/>
            <a:chExt cx="1500403" cy="1371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00403" cy="1371600"/>
            </a:xfrm>
            <a:custGeom>
              <a:avLst/>
              <a:gdLst/>
              <a:ahLst/>
              <a:cxnLst/>
              <a:rect r="r" b="b" t="t" l="l"/>
              <a:pathLst>
                <a:path h="1371600" w="1500403">
                  <a:moveTo>
                    <a:pt x="0" y="0"/>
                  </a:moveTo>
                  <a:lnTo>
                    <a:pt x="1500403" y="0"/>
                  </a:lnTo>
                  <a:lnTo>
                    <a:pt x="1500403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5108" r="0" b="-5108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341636" y="245950"/>
              <a:ext cx="828669" cy="8116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08"/>
                </a:lnSpc>
              </a:pPr>
              <a:r>
                <a:rPr lang="en-US" sz="3577" b="true">
                  <a:solidFill>
                    <a:srgbClr val="5E17EB"/>
                  </a:solidFill>
                  <a:latin typeface="Sansation Bold"/>
                  <a:ea typeface="Sansation Bold"/>
                  <a:cs typeface="Sansation Bold"/>
                  <a:sym typeface="Sansation Bold"/>
                </a:rPr>
                <a:t>03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29447" y="4751601"/>
            <a:ext cx="6208552" cy="4992589"/>
          </a:xfrm>
          <a:custGeom>
            <a:avLst/>
            <a:gdLst/>
            <a:ahLst/>
            <a:cxnLst/>
            <a:rect r="r" b="b" t="t" l="l"/>
            <a:pathLst>
              <a:path h="4992589" w="6208552">
                <a:moveTo>
                  <a:pt x="0" y="0"/>
                </a:moveTo>
                <a:lnTo>
                  <a:pt x="6208551" y="0"/>
                </a:lnTo>
                <a:lnTo>
                  <a:pt x="6208551" y="4992589"/>
                </a:lnTo>
                <a:lnTo>
                  <a:pt x="0" y="49925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9205" b="0"/>
            </a:stretch>
          </a:blipFill>
          <a:ln w="57150" cap="rnd">
            <a:solidFill>
              <a:srgbClr val="C6C0C0"/>
            </a:solidFill>
            <a:prstDash val="solid"/>
            <a:round/>
          </a:ln>
        </p:spPr>
      </p:sp>
      <p:sp>
        <p:nvSpPr>
          <p:cNvPr name="TextBox 12" id="12"/>
          <p:cNvSpPr txBox="true"/>
          <p:nvPr/>
        </p:nvSpPr>
        <p:spPr>
          <a:xfrm rot="0">
            <a:off x="2647864" y="1447484"/>
            <a:ext cx="13802950" cy="660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72"/>
              </a:lnSpc>
            </a:pPr>
            <a:r>
              <a:rPr lang="en-US" sz="216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Helps us understand how data moves through the system from external sources into processing units, and then out as useful information (road notifications)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817309" y="486091"/>
            <a:ext cx="9464059" cy="970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9"/>
              </a:lnSpc>
            </a:pPr>
            <a:r>
              <a:rPr lang="en-US" sz="5649" b="true">
                <a:solidFill>
                  <a:srgbClr val="5E17EB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DATA FLOW DIAGRAM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23961" y="5394107"/>
            <a:ext cx="1916797" cy="525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2"/>
              </a:lnSpc>
            </a:pPr>
            <a:r>
              <a:rPr lang="en-US" sz="3463" b="true">
                <a:solidFill>
                  <a:srgbClr val="000000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LEVEL 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02824" y="2658022"/>
            <a:ext cx="9968932" cy="1999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8358" indent="-244179" lvl="1">
              <a:lnSpc>
                <a:spcPts val="3166"/>
              </a:lnSpc>
              <a:buFont typeface="Arial"/>
              <a:buChar char="•"/>
            </a:pPr>
            <a:r>
              <a:rPr lang="en-US" b="true" sz="2261">
                <a:solidFill>
                  <a:srgbClr val="000000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User to System:</a:t>
            </a:r>
            <a:r>
              <a:rPr lang="en-US" sz="226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"Provides Input/Requests Info"</a:t>
            </a:r>
          </a:p>
          <a:p>
            <a:pPr algn="l" marL="488358" indent="-244179" lvl="1">
              <a:lnSpc>
                <a:spcPts val="3166"/>
              </a:lnSpc>
              <a:buFont typeface="Arial"/>
              <a:buChar char="•"/>
            </a:pPr>
            <a:r>
              <a:rPr lang="en-US" b="true" sz="2261">
                <a:solidFill>
                  <a:srgbClr val="000000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System to User:</a:t>
            </a:r>
            <a:r>
              <a:rPr lang="en-US" sz="226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"Provides Notifications/Information" </a:t>
            </a:r>
          </a:p>
          <a:p>
            <a:pPr algn="l" marL="488358" indent="-244179" lvl="1">
              <a:lnSpc>
                <a:spcPts val="3166"/>
              </a:lnSpc>
              <a:buFont typeface="Arial"/>
              <a:buChar char="•"/>
            </a:pPr>
            <a:r>
              <a:rPr lang="en-US" b="true" sz="2261">
                <a:solidFill>
                  <a:srgbClr val="000000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External Data Sources to System:</a:t>
            </a:r>
            <a:r>
              <a:rPr lang="en-US" sz="226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"Provides Traffic/Weather Data"</a:t>
            </a:r>
          </a:p>
          <a:p>
            <a:pPr algn="l" marL="488358" indent="-244179" lvl="1">
              <a:lnSpc>
                <a:spcPts val="3166"/>
              </a:lnSpc>
              <a:buFont typeface="Arial"/>
              <a:buChar char="•"/>
            </a:pPr>
            <a:r>
              <a:rPr lang="en-US" b="true" sz="2261">
                <a:solidFill>
                  <a:srgbClr val="000000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Road Authorities to System:</a:t>
            </a:r>
            <a:r>
              <a:rPr lang="en-US" sz="226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"Manages Road Data/Validates Reports"</a:t>
            </a:r>
          </a:p>
          <a:p>
            <a:pPr algn="l" marL="488358" indent="-244179" lvl="1">
              <a:lnSpc>
                <a:spcPts val="3166"/>
              </a:lnSpc>
              <a:buFont typeface="Arial"/>
              <a:buChar char="•"/>
            </a:pPr>
            <a:r>
              <a:rPr lang="en-US" b="true" sz="2261">
                <a:solidFill>
                  <a:srgbClr val="000000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System to Road Authorities:</a:t>
            </a:r>
            <a:r>
              <a:rPr lang="en-US" sz="226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"Sends User Reports" </a:t>
            </a:r>
          </a:p>
        </p:txBody>
      </p:sp>
      <p:sp>
        <p:nvSpPr>
          <p:cNvPr name="Freeform 16" id="16" descr="Upscale Image"/>
          <p:cNvSpPr/>
          <p:nvPr/>
        </p:nvSpPr>
        <p:spPr>
          <a:xfrm flipH="false" flipV="false" rot="0">
            <a:off x="11316081" y="4805488"/>
            <a:ext cx="6286520" cy="4884815"/>
          </a:xfrm>
          <a:custGeom>
            <a:avLst/>
            <a:gdLst/>
            <a:ahLst/>
            <a:cxnLst/>
            <a:rect r="r" b="b" t="t" l="l"/>
            <a:pathLst>
              <a:path h="4884815" w="6286520">
                <a:moveTo>
                  <a:pt x="0" y="0"/>
                </a:moveTo>
                <a:lnTo>
                  <a:pt x="6286520" y="0"/>
                </a:lnTo>
                <a:lnTo>
                  <a:pt x="6286520" y="4884815"/>
                </a:lnTo>
                <a:lnTo>
                  <a:pt x="0" y="48848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7176" b="0"/>
            </a:stretch>
          </a:blipFill>
          <a:ln w="57150" cap="rnd">
            <a:solidFill>
              <a:srgbClr val="C6C0C0"/>
            </a:solidFill>
            <a:prstDash val="solid"/>
            <a:round/>
          </a:ln>
        </p:spPr>
      </p:sp>
      <p:sp>
        <p:nvSpPr>
          <p:cNvPr name="TextBox 17" id="17"/>
          <p:cNvSpPr txBox="true"/>
          <p:nvPr/>
        </p:nvSpPr>
        <p:spPr>
          <a:xfrm rot="0">
            <a:off x="15715203" y="5394107"/>
            <a:ext cx="1544097" cy="425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0"/>
              </a:lnSpc>
            </a:pPr>
            <a:r>
              <a:rPr lang="en-US" sz="2790" b="true">
                <a:solidFill>
                  <a:srgbClr val="000000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LEVEL 1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6407295" y="5143500"/>
            <a:ext cx="5473410" cy="4590822"/>
          </a:xfrm>
          <a:custGeom>
            <a:avLst/>
            <a:gdLst/>
            <a:ahLst/>
            <a:cxnLst/>
            <a:rect r="r" b="b" t="t" l="l"/>
            <a:pathLst>
              <a:path h="4590822" w="5473410">
                <a:moveTo>
                  <a:pt x="0" y="0"/>
                </a:moveTo>
                <a:lnTo>
                  <a:pt x="5473410" y="0"/>
                </a:lnTo>
                <a:lnTo>
                  <a:pt x="5473410" y="4590822"/>
                </a:lnTo>
                <a:lnTo>
                  <a:pt x="0" y="45908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942421" y="5810027"/>
            <a:ext cx="4403158" cy="3251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2"/>
              </a:lnSpc>
            </a:pPr>
            <a:r>
              <a:rPr lang="en-US" sz="216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There are 3 central processes:</a:t>
            </a:r>
          </a:p>
          <a:p>
            <a:pPr algn="ctr">
              <a:lnSpc>
                <a:spcPts val="2572"/>
              </a:lnSpc>
            </a:pPr>
            <a:r>
              <a:rPr lang="en-US" sz="216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</a:p>
          <a:p>
            <a:pPr algn="ctr">
              <a:lnSpc>
                <a:spcPts val="2572"/>
              </a:lnSpc>
            </a:pPr>
            <a:r>
              <a:rPr lang="en-US" sz="2161" b="true">
                <a:solidFill>
                  <a:srgbClr val="000000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Process 1:</a:t>
            </a:r>
            <a:r>
              <a:rPr lang="en-US" sz="216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</a:p>
          <a:p>
            <a:pPr algn="ctr">
              <a:lnSpc>
                <a:spcPts val="2572"/>
              </a:lnSpc>
            </a:pPr>
            <a:r>
              <a:rPr lang="en-US" sz="216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Receive Road Updates </a:t>
            </a:r>
          </a:p>
          <a:p>
            <a:pPr algn="ctr">
              <a:lnSpc>
                <a:spcPts val="2572"/>
              </a:lnSpc>
            </a:pPr>
          </a:p>
          <a:p>
            <a:pPr algn="ctr">
              <a:lnSpc>
                <a:spcPts val="2572"/>
              </a:lnSpc>
            </a:pPr>
            <a:r>
              <a:rPr lang="en-US" sz="2161" b="true">
                <a:solidFill>
                  <a:srgbClr val="000000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Process 2</a:t>
            </a:r>
            <a:r>
              <a:rPr lang="en-US" sz="216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: </a:t>
            </a:r>
          </a:p>
          <a:p>
            <a:pPr algn="ctr">
              <a:lnSpc>
                <a:spcPts val="2572"/>
              </a:lnSpc>
            </a:pPr>
            <a:r>
              <a:rPr lang="en-US" sz="216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Track location</a:t>
            </a:r>
          </a:p>
          <a:p>
            <a:pPr algn="ctr">
              <a:lnSpc>
                <a:spcPts val="2572"/>
              </a:lnSpc>
            </a:pPr>
            <a:r>
              <a:rPr lang="en-US" sz="216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</a:p>
          <a:p>
            <a:pPr algn="ctr">
              <a:lnSpc>
                <a:spcPts val="2572"/>
              </a:lnSpc>
            </a:pPr>
            <a:r>
              <a:rPr lang="en-US" sz="2161" b="true">
                <a:solidFill>
                  <a:srgbClr val="000000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Process 3:</a:t>
            </a:r>
            <a:r>
              <a:rPr lang="en-US" sz="216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</a:p>
          <a:p>
            <a:pPr algn="ctr">
              <a:lnSpc>
                <a:spcPts val="2572"/>
              </a:lnSpc>
            </a:pPr>
            <a:r>
              <a:rPr lang="en-US" sz="216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Generate Notification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647864" y="2285344"/>
            <a:ext cx="1942604" cy="336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72"/>
              </a:lnSpc>
            </a:pPr>
            <a:r>
              <a:rPr lang="en-US" sz="2161" u="sng" b="true">
                <a:solidFill>
                  <a:srgbClr val="000000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DATA FLOWS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90001">
            <a:off x="8165084" y="-34516"/>
            <a:ext cx="12588514" cy="11392605"/>
          </a:xfrm>
          <a:custGeom>
            <a:avLst/>
            <a:gdLst/>
            <a:ahLst/>
            <a:cxnLst/>
            <a:rect r="r" b="b" t="t" l="l"/>
            <a:pathLst>
              <a:path h="11392605" w="12588514">
                <a:moveTo>
                  <a:pt x="0" y="0"/>
                </a:moveTo>
                <a:lnTo>
                  <a:pt x="12588514" y="0"/>
                </a:lnTo>
                <a:lnTo>
                  <a:pt x="12588514" y="11392606"/>
                </a:lnTo>
                <a:lnTo>
                  <a:pt x="0" y="11392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65587" y="8806339"/>
            <a:ext cx="1469556" cy="1480661"/>
          </a:xfrm>
          <a:custGeom>
            <a:avLst/>
            <a:gdLst/>
            <a:ahLst/>
            <a:cxnLst/>
            <a:rect r="r" b="b" t="t" l="l"/>
            <a:pathLst>
              <a:path h="1480661" w="1469556">
                <a:moveTo>
                  <a:pt x="0" y="0"/>
                </a:moveTo>
                <a:lnTo>
                  <a:pt x="1469556" y="0"/>
                </a:lnTo>
                <a:lnTo>
                  <a:pt x="1469556" y="1480661"/>
                </a:lnTo>
                <a:lnTo>
                  <a:pt x="0" y="14806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70386" y="-672091"/>
            <a:ext cx="11436796" cy="7877093"/>
          </a:xfrm>
          <a:custGeom>
            <a:avLst/>
            <a:gdLst/>
            <a:ahLst/>
            <a:cxnLst/>
            <a:rect r="r" b="b" t="t" l="l"/>
            <a:pathLst>
              <a:path h="7877093" w="11436796">
                <a:moveTo>
                  <a:pt x="0" y="0"/>
                </a:moveTo>
                <a:lnTo>
                  <a:pt x="11436796" y="0"/>
                </a:lnTo>
                <a:lnTo>
                  <a:pt x="11436796" y="7877093"/>
                </a:lnTo>
                <a:lnTo>
                  <a:pt x="0" y="78770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93922" y="168858"/>
            <a:ext cx="4158956" cy="1480661"/>
            <a:chOff x="0" y="0"/>
            <a:chExt cx="5545274" cy="19742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59408" cy="1974215"/>
            </a:xfrm>
            <a:custGeom>
              <a:avLst/>
              <a:gdLst/>
              <a:ahLst/>
              <a:cxnLst/>
              <a:rect r="r" b="b" t="t" l="l"/>
              <a:pathLst>
                <a:path h="1974215" w="1959408">
                  <a:moveTo>
                    <a:pt x="0" y="0"/>
                  </a:moveTo>
                  <a:lnTo>
                    <a:pt x="1959408" y="0"/>
                  </a:lnTo>
                  <a:lnTo>
                    <a:pt x="1959408" y="1974215"/>
                  </a:lnTo>
                  <a:lnTo>
                    <a:pt x="0" y="19742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432062" y="498337"/>
              <a:ext cx="1095283" cy="977540"/>
            </a:xfrm>
            <a:custGeom>
              <a:avLst/>
              <a:gdLst/>
              <a:ahLst/>
              <a:cxnLst/>
              <a:rect r="r" b="b" t="t" l="l"/>
              <a:pathLst>
                <a:path h="977540" w="1095283">
                  <a:moveTo>
                    <a:pt x="0" y="0"/>
                  </a:moveTo>
                  <a:lnTo>
                    <a:pt x="1095284" y="0"/>
                  </a:lnTo>
                  <a:lnTo>
                    <a:pt x="1095284" y="977541"/>
                  </a:lnTo>
                  <a:lnTo>
                    <a:pt x="0" y="977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959408" y="477985"/>
              <a:ext cx="3585866" cy="932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903"/>
                </a:lnSpc>
              </a:pPr>
              <a:r>
                <a:rPr lang="en-US" sz="4216" b="true">
                  <a:solidFill>
                    <a:srgbClr val="000000"/>
                  </a:solidFill>
                  <a:latin typeface="Sansation Bold"/>
                  <a:ea typeface="Sansation Bold"/>
                  <a:cs typeface="Sansation Bold"/>
                  <a:sym typeface="Sansation Bold"/>
                </a:rPr>
                <a:t>CEF 440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93922" y="4157723"/>
            <a:ext cx="8347027" cy="5564685"/>
          </a:xfrm>
          <a:custGeom>
            <a:avLst/>
            <a:gdLst/>
            <a:ahLst/>
            <a:cxnLst/>
            <a:rect r="r" b="b" t="t" l="l"/>
            <a:pathLst>
              <a:path h="5564685" w="8347027">
                <a:moveTo>
                  <a:pt x="0" y="0"/>
                </a:moveTo>
                <a:lnTo>
                  <a:pt x="8347027" y="0"/>
                </a:lnTo>
                <a:lnTo>
                  <a:pt x="8347027" y="5564685"/>
                </a:lnTo>
                <a:lnTo>
                  <a:pt x="0" y="55646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47625" cap="rnd">
            <a:solidFill>
              <a:srgbClr val="C6C0C0"/>
            </a:solidFill>
            <a:prstDash val="solid"/>
            <a:round/>
          </a:ln>
        </p:spPr>
      </p:sp>
      <p:sp>
        <p:nvSpPr>
          <p:cNvPr name="TextBox 10" id="10"/>
          <p:cNvSpPr txBox="true"/>
          <p:nvPr/>
        </p:nvSpPr>
        <p:spPr>
          <a:xfrm rot="0">
            <a:off x="16930324" y="9059611"/>
            <a:ext cx="911545" cy="888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8"/>
              </a:lnSpc>
            </a:pPr>
            <a:r>
              <a:rPr lang="en-US" sz="5148" b="true">
                <a:solidFill>
                  <a:srgbClr val="5E17EB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69732" y="2367074"/>
            <a:ext cx="8331504" cy="374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7"/>
              </a:lnSpc>
            </a:pPr>
            <a:r>
              <a:rPr lang="en-US" sz="2442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Helps us visualize how users interact with the system.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07092" y="914400"/>
            <a:ext cx="7102831" cy="970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9"/>
              </a:lnSpc>
            </a:pPr>
            <a:r>
              <a:rPr lang="en-US" sz="5649" b="true">
                <a:solidFill>
                  <a:srgbClr val="5E17EB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USE CASE DIAGRAM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47244" y="3012884"/>
            <a:ext cx="7483080" cy="2289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9297" indent="-274648" lvl="1">
              <a:lnSpc>
                <a:spcPts val="3027"/>
              </a:lnSpc>
              <a:buAutoNum type="arabicPeriod" startAt="1"/>
            </a:pPr>
            <a:r>
              <a:rPr lang="en-US" b="true" sz="2544">
                <a:solidFill>
                  <a:srgbClr val="000000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The Admin</a:t>
            </a:r>
            <a:r>
              <a:rPr lang="en-US" sz="2544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can add road signs like speed limits or stop signs and update road conditions</a:t>
            </a:r>
          </a:p>
          <a:p>
            <a:pPr algn="l" marL="549297" indent="-274648" lvl="1">
              <a:lnSpc>
                <a:spcPts val="3027"/>
              </a:lnSpc>
              <a:buAutoNum type="arabicPeriod" startAt="1"/>
            </a:pPr>
            <a:r>
              <a:rPr lang="en-US" b="true" sz="2544">
                <a:solidFill>
                  <a:srgbClr val="000000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The Driver/Road User</a:t>
            </a:r>
            <a:r>
              <a:rPr lang="en-US" sz="2544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can view notifications and receive real-time alerts</a:t>
            </a:r>
          </a:p>
          <a:p>
            <a:pPr algn="l" marL="549297" indent="-274648" lvl="1">
              <a:lnSpc>
                <a:spcPts val="3027"/>
              </a:lnSpc>
              <a:buAutoNum type="arabicPeriod" startAt="1"/>
            </a:pPr>
            <a:r>
              <a:rPr lang="en-US" b="true" sz="2544">
                <a:solidFill>
                  <a:srgbClr val="000000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The System</a:t>
            </a:r>
            <a:r>
              <a:rPr lang="en-US" sz="2544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also tracks users real-time location using the GPS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-766456">
            <a:off x="14835987" y="7035332"/>
            <a:ext cx="1488333" cy="1626594"/>
          </a:xfrm>
          <a:custGeom>
            <a:avLst/>
            <a:gdLst/>
            <a:ahLst/>
            <a:cxnLst/>
            <a:rect r="r" b="b" t="t" l="l"/>
            <a:pathLst>
              <a:path h="1626594" w="1488333">
                <a:moveTo>
                  <a:pt x="0" y="0"/>
                </a:moveTo>
                <a:lnTo>
                  <a:pt x="1488333" y="0"/>
                </a:lnTo>
                <a:lnTo>
                  <a:pt x="1488333" y="1626594"/>
                </a:lnTo>
                <a:lnTo>
                  <a:pt x="0" y="16265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90001">
            <a:off x="9684090" y="-4046784"/>
            <a:ext cx="12588514" cy="11392605"/>
          </a:xfrm>
          <a:custGeom>
            <a:avLst/>
            <a:gdLst/>
            <a:ahLst/>
            <a:cxnLst/>
            <a:rect r="r" b="b" t="t" l="l"/>
            <a:pathLst>
              <a:path h="11392605" w="12588514">
                <a:moveTo>
                  <a:pt x="0" y="0"/>
                </a:moveTo>
                <a:lnTo>
                  <a:pt x="12588514" y="0"/>
                </a:lnTo>
                <a:lnTo>
                  <a:pt x="12588514" y="11392606"/>
                </a:lnTo>
                <a:lnTo>
                  <a:pt x="0" y="11392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20935" y="4446289"/>
            <a:ext cx="8985080" cy="5250620"/>
          </a:xfrm>
          <a:custGeom>
            <a:avLst/>
            <a:gdLst/>
            <a:ahLst/>
            <a:cxnLst/>
            <a:rect r="r" b="b" t="t" l="l"/>
            <a:pathLst>
              <a:path h="5250620" w="8985080">
                <a:moveTo>
                  <a:pt x="0" y="0"/>
                </a:moveTo>
                <a:lnTo>
                  <a:pt x="8985080" y="0"/>
                </a:lnTo>
                <a:lnTo>
                  <a:pt x="8985080" y="5250621"/>
                </a:lnTo>
                <a:lnTo>
                  <a:pt x="0" y="52506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79" r="0" b="0"/>
            </a:stretch>
          </a:blipFill>
          <a:ln w="47625" cap="rnd">
            <a:solidFill>
              <a:srgbClr val="C6C0C0"/>
            </a:solidFill>
            <a:prstDash val="solid"/>
            <a:round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665587" y="8806339"/>
            <a:ext cx="1469556" cy="1480661"/>
          </a:xfrm>
          <a:custGeom>
            <a:avLst/>
            <a:gdLst/>
            <a:ahLst/>
            <a:cxnLst/>
            <a:rect r="r" b="b" t="t" l="l"/>
            <a:pathLst>
              <a:path h="1480661" w="1469556">
                <a:moveTo>
                  <a:pt x="0" y="0"/>
                </a:moveTo>
                <a:lnTo>
                  <a:pt x="1469556" y="0"/>
                </a:lnTo>
                <a:lnTo>
                  <a:pt x="1469556" y="1480661"/>
                </a:lnTo>
                <a:lnTo>
                  <a:pt x="0" y="14806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39094">
            <a:off x="2229352" y="7563815"/>
            <a:ext cx="1218138" cy="1254788"/>
          </a:xfrm>
          <a:custGeom>
            <a:avLst/>
            <a:gdLst/>
            <a:ahLst/>
            <a:cxnLst/>
            <a:rect r="r" b="b" t="t" l="l"/>
            <a:pathLst>
              <a:path h="1254788" w="1218138">
                <a:moveTo>
                  <a:pt x="0" y="0"/>
                </a:moveTo>
                <a:lnTo>
                  <a:pt x="1218138" y="0"/>
                </a:lnTo>
                <a:lnTo>
                  <a:pt x="1218138" y="1254788"/>
                </a:lnTo>
                <a:lnTo>
                  <a:pt x="0" y="12547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93922" y="168858"/>
            <a:ext cx="4158956" cy="1480661"/>
            <a:chOff x="0" y="0"/>
            <a:chExt cx="5545274" cy="197421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59408" cy="1974215"/>
            </a:xfrm>
            <a:custGeom>
              <a:avLst/>
              <a:gdLst/>
              <a:ahLst/>
              <a:cxnLst/>
              <a:rect r="r" b="b" t="t" l="l"/>
              <a:pathLst>
                <a:path h="1974215" w="1959408">
                  <a:moveTo>
                    <a:pt x="0" y="0"/>
                  </a:moveTo>
                  <a:lnTo>
                    <a:pt x="1959408" y="0"/>
                  </a:lnTo>
                  <a:lnTo>
                    <a:pt x="1959408" y="1974215"/>
                  </a:lnTo>
                  <a:lnTo>
                    <a:pt x="0" y="19742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32062" y="498337"/>
              <a:ext cx="1095283" cy="977540"/>
            </a:xfrm>
            <a:custGeom>
              <a:avLst/>
              <a:gdLst/>
              <a:ahLst/>
              <a:cxnLst/>
              <a:rect r="r" b="b" t="t" l="l"/>
              <a:pathLst>
                <a:path h="977540" w="1095283">
                  <a:moveTo>
                    <a:pt x="0" y="0"/>
                  </a:moveTo>
                  <a:lnTo>
                    <a:pt x="1095284" y="0"/>
                  </a:lnTo>
                  <a:lnTo>
                    <a:pt x="1095284" y="977541"/>
                  </a:lnTo>
                  <a:lnTo>
                    <a:pt x="0" y="977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959408" y="477985"/>
              <a:ext cx="3585866" cy="932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903"/>
                </a:lnSpc>
              </a:pPr>
              <a:r>
                <a:rPr lang="en-US" sz="4216" b="true">
                  <a:solidFill>
                    <a:srgbClr val="000000"/>
                  </a:solidFill>
                  <a:latin typeface="Sansation Bold"/>
                  <a:ea typeface="Sansation Bold"/>
                  <a:cs typeface="Sansation Bold"/>
                  <a:sym typeface="Sansation Bold"/>
                </a:rPr>
                <a:t>CEF 440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6955080" y="9059611"/>
            <a:ext cx="856751" cy="888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8"/>
              </a:lnSpc>
            </a:pPr>
            <a:r>
              <a:rPr lang="en-US" sz="5148" b="true">
                <a:solidFill>
                  <a:srgbClr val="5E17EB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05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-1073375" y="139702"/>
            <a:ext cx="15025901" cy="7074695"/>
          </a:xfrm>
          <a:custGeom>
            <a:avLst/>
            <a:gdLst/>
            <a:ahLst/>
            <a:cxnLst/>
            <a:rect r="r" b="b" t="t" l="l"/>
            <a:pathLst>
              <a:path h="7074695" w="15025901">
                <a:moveTo>
                  <a:pt x="0" y="0"/>
                </a:moveTo>
                <a:lnTo>
                  <a:pt x="15025901" y="0"/>
                </a:lnTo>
                <a:lnTo>
                  <a:pt x="15025901" y="7074695"/>
                </a:lnTo>
                <a:lnTo>
                  <a:pt x="0" y="70746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06578" y="2779851"/>
            <a:ext cx="11333051" cy="1069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2332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Shows the system’s main components (as classes), their attributes, operations, and their relationships. The class diagram gives a clear blueprint for out system’s architechture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315833" y="1675583"/>
            <a:ext cx="7102831" cy="970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9"/>
              </a:lnSpc>
            </a:pPr>
            <a:r>
              <a:rPr lang="en-US" sz="5649" b="true">
                <a:solidFill>
                  <a:srgbClr val="5E17EB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Class Diagram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55388" y="4090305"/>
            <a:ext cx="11333051" cy="1422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3491" indent="-251746" lvl="1">
              <a:lnSpc>
                <a:spcPts val="2775"/>
              </a:lnSpc>
              <a:buFont typeface="Arial"/>
              <a:buChar char="•"/>
            </a:pPr>
            <a:r>
              <a:rPr lang="en-US" sz="2332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</a:t>
            </a:r>
            <a:r>
              <a:rPr lang="en-US" b="true" sz="2332">
                <a:solidFill>
                  <a:srgbClr val="000000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User</a:t>
            </a:r>
            <a:r>
              <a:rPr lang="en-US" sz="2332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and</a:t>
            </a:r>
            <a:r>
              <a:rPr lang="en-US" b="true" sz="2332">
                <a:solidFill>
                  <a:srgbClr val="000000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 Admin</a:t>
            </a:r>
            <a:r>
              <a:rPr lang="en-US" sz="2332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interact with RoadSign, RoadCondition, and Notification.</a:t>
            </a:r>
          </a:p>
          <a:p>
            <a:pPr algn="l" marL="503491" indent="-251746" lvl="1">
              <a:lnSpc>
                <a:spcPts val="2775"/>
              </a:lnSpc>
              <a:buFont typeface="Arial"/>
              <a:buChar char="•"/>
            </a:pPr>
            <a:r>
              <a:rPr lang="en-US" b="true" sz="2332">
                <a:solidFill>
                  <a:srgbClr val="000000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 GPSLocation</a:t>
            </a:r>
            <a:r>
              <a:rPr lang="en-US" sz="2332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is a shared class for all entities needing coordinates.</a:t>
            </a:r>
          </a:p>
          <a:p>
            <a:pPr algn="l" marL="503491" indent="-251746" lvl="1">
              <a:lnSpc>
                <a:spcPts val="2775"/>
              </a:lnSpc>
              <a:buFont typeface="Arial"/>
              <a:buChar char="•"/>
            </a:pPr>
            <a:r>
              <a:rPr lang="en-US" b="true" sz="2332">
                <a:solidFill>
                  <a:srgbClr val="000000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NotificationManager </a:t>
            </a:r>
            <a:r>
              <a:rPr lang="en-US" sz="2332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controls logic like querying conditions and generating alerts.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048557" y="-237873"/>
            <a:ext cx="19610049" cy="10711989"/>
          </a:xfrm>
          <a:custGeom>
            <a:avLst/>
            <a:gdLst/>
            <a:ahLst/>
            <a:cxnLst/>
            <a:rect r="r" b="b" t="t" l="l"/>
            <a:pathLst>
              <a:path h="10711989" w="19610049">
                <a:moveTo>
                  <a:pt x="19610049" y="0"/>
                </a:moveTo>
                <a:lnTo>
                  <a:pt x="0" y="0"/>
                </a:lnTo>
                <a:lnTo>
                  <a:pt x="0" y="10711989"/>
                </a:lnTo>
                <a:lnTo>
                  <a:pt x="19610049" y="10711989"/>
                </a:lnTo>
                <a:lnTo>
                  <a:pt x="19610049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65587" y="8806339"/>
            <a:ext cx="1469556" cy="1480661"/>
          </a:xfrm>
          <a:custGeom>
            <a:avLst/>
            <a:gdLst/>
            <a:ahLst/>
            <a:cxnLst/>
            <a:rect r="r" b="b" t="t" l="l"/>
            <a:pathLst>
              <a:path h="1480661" w="1469556">
                <a:moveTo>
                  <a:pt x="0" y="0"/>
                </a:moveTo>
                <a:lnTo>
                  <a:pt x="1469556" y="0"/>
                </a:lnTo>
                <a:lnTo>
                  <a:pt x="1469556" y="1480661"/>
                </a:lnTo>
                <a:lnTo>
                  <a:pt x="0" y="14806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13815">
            <a:off x="5351740" y="1418223"/>
            <a:ext cx="1930225" cy="3015977"/>
          </a:xfrm>
          <a:custGeom>
            <a:avLst/>
            <a:gdLst/>
            <a:ahLst/>
            <a:cxnLst/>
            <a:rect r="r" b="b" t="t" l="l"/>
            <a:pathLst>
              <a:path h="3015977" w="1930225">
                <a:moveTo>
                  <a:pt x="0" y="0"/>
                </a:moveTo>
                <a:lnTo>
                  <a:pt x="1930225" y="0"/>
                </a:lnTo>
                <a:lnTo>
                  <a:pt x="1930225" y="3015977"/>
                </a:lnTo>
                <a:lnTo>
                  <a:pt x="0" y="30159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93922" y="168858"/>
            <a:ext cx="4158956" cy="1480661"/>
            <a:chOff x="0" y="0"/>
            <a:chExt cx="5545274" cy="19742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59408" cy="1974215"/>
            </a:xfrm>
            <a:custGeom>
              <a:avLst/>
              <a:gdLst/>
              <a:ahLst/>
              <a:cxnLst/>
              <a:rect r="r" b="b" t="t" l="l"/>
              <a:pathLst>
                <a:path h="1974215" w="1959408">
                  <a:moveTo>
                    <a:pt x="0" y="0"/>
                  </a:moveTo>
                  <a:lnTo>
                    <a:pt x="1959408" y="0"/>
                  </a:lnTo>
                  <a:lnTo>
                    <a:pt x="1959408" y="1974215"/>
                  </a:lnTo>
                  <a:lnTo>
                    <a:pt x="0" y="19742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432062" y="498337"/>
              <a:ext cx="1095283" cy="977540"/>
            </a:xfrm>
            <a:custGeom>
              <a:avLst/>
              <a:gdLst/>
              <a:ahLst/>
              <a:cxnLst/>
              <a:rect r="r" b="b" t="t" l="l"/>
              <a:pathLst>
                <a:path h="977540" w="1095283">
                  <a:moveTo>
                    <a:pt x="0" y="0"/>
                  </a:moveTo>
                  <a:lnTo>
                    <a:pt x="1095284" y="0"/>
                  </a:lnTo>
                  <a:lnTo>
                    <a:pt x="1095284" y="977541"/>
                  </a:lnTo>
                  <a:lnTo>
                    <a:pt x="0" y="977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959408" y="477985"/>
              <a:ext cx="3585866" cy="932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903"/>
                </a:lnSpc>
              </a:pPr>
              <a:r>
                <a:rPr lang="en-US" sz="4216" b="true">
                  <a:solidFill>
                    <a:srgbClr val="000000"/>
                  </a:solidFill>
                  <a:latin typeface="Sansation Bold"/>
                  <a:ea typeface="Sansation Bold"/>
                  <a:cs typeface="Sansation Bold"/>
                  <a:sym typeface="Sansation Bold"/>
                </a:rPr>
                <a:t>CEF 440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59358" y="4760599"/>
            <a:ext cx="10125649" cy="5187403"/>
          </a:xfrm>
          <a:custGeom>
            <a:avLst/>
            <a:gdLst/>
            <a:ahLst/>
            <a:cxnLst/>
            <a:rect r="r" b="b" t="t" l="l"/>
            <a:pathLst>
              <a:path h="5187403" w="10125649">
                <a:moveTo>
                  <a:pt x="0" y="0"/>
                </a:moveTo>
                <a:lnTo>
                  <a:pt x="10125649" y="0"/>
                </a:lnTo>
                <a:lnTo>
                  <a:pt x="10125649" y="5187404"/>
                </a:lnTo>
                <a:lnTo>
                  <a:pt x="0" y="51874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601" r="0" b="0"/>
            </a:stretch>
          </a:blipFill>
          <a:ln w="47625" cap="rnd">
            <a:solidFill>
              <a:srgbClr val="C6C0C0"/>
            </a:solidFill>
            <a:prstDash val="solid"/>
            <a:round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3979953" y="-842934"/>
            <a:ext cx="15025901" cy="7074695"/>
          </a:xfrm>
          <a:custGeom>
            <a:avLst/>
            <a:gdLst/>
            <a:ahLst/>
            <a:cxnLst/>
            <a:rect r="r" b="b" t="t" l="l"/>
            <a:pathLst>
              <a:path h="7074695" w="15025901">
                <a:moveTo>
                  <a:pt x="0" y="0"/>
                </a:moveTo>
                <a:lnTo>
                  <a:pt x="15025901" y="0"/>
                </a:lnTo>
                <a:lnTo>
                  <a:pt x="15025901" y="7074695"/>
                </a:lnTo>
                <a:lnTo>
                  <a:pt x="0" y="70746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887401" y="9059611"/>
            <a:ext cx="924430" cy="888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8"/>
              </a:lnSpc>
            </a:pPr>
            <a:r>
              <a:rPr lang="en-US" sz="5148" b="true">
                <a:solidFill>
                  <a:srgbClr val="5E17EB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06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30817" y="2044043"/>
            <a:ext cx="11981015" cy="2231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9"/>
              </a:lnSpc>
            </a:pPr>
            <a:r>
              <a:rPr lang="en-US" sz="246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1. The </a:t>
            </a:r>
            <a:r>
              <a:rPr lang="en-US" sz="2461" b="true">
                <a:solidFill>
                  <a:srgbClr val="000000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user opens the app</a:t>
            </a:r>
            <a:r>
              <a:rPr lang="en-US" sz="246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, which checks for </a:t>
            </a:r>
            <a:r>
              <a:rPr lang="en-US" sz="2461" b="true">
                <a:solidFill>
                  <a:srgbClr val="000000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location access.</a:t>
            </a:r>
            <a:r>
              <a:rPr lang="en-US" sz="246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 </a:t>
            </a:r>
          </a:p>
          <a:p>
            <a:pPr algn="l">
              <a:lnSpc>
                <a:spcPts val="2929"/>
              </a:lnSpc>
            </a:pPr>
            <a:r>
              <a:rPr lang="en-US" sz="246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2. If enabled, it fetches</a:t>
            </a:r>
            <a:r>
              <a:rPr lang="en-US" sz="2461" b="true">
                <a:solidFill>
                  <a:srgbClr val="000000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 real-time traffic, weather, and road sign data</a:t>
            </a:r>
            <a:r>
              <a:rPr lang="en-US" sz="246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 from APIs and databases.  </a:t>
            </a:r>
          </a:p>
          <a:p>
            <a:pPr algn="l">
              <a:lnSpc>
                <a:spcPts val="2929"/>
              </a:lnSpc>
            </a:pPr>
            <a:r>
              <a:rPr lang="en-US" sz="246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3. If disabled, it shows an error message.  </a:t>
            </a:r>
          </a:p>
          <a:p>
            <a:pPr algn="l">
              <a:lnSpc>
                <a:spcPts val="2929"/>
              </a:lnSpc>
            </a:pPr>
            <a:r>
              <a:rPr lang="en-US" sz="246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4. Processed data triggers personalized alerts sent via the notification system.  </a:t>
            </a:r>
          </a:p>
          <a:p>
            <a:pPr algn="l">
              <a:lnSpc>
                <a:spcPts val="2929"/>
              </a:lnSpc>
            </a:pPr>
            <a:r>
              <a:rPr lang="en-US" sz="246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5. Users can optionally </a:t>
            </a:r>
            <a:r>
              <a:rPr lang="en-US" sz="2461" b="true">
                <a:solidFill>
                  <a:srgbClr val="000000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submit feedback</a:t>
            </a:r>
            <a:r>
              <a:rPr lang="en-US" sz="246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, which is stored for improvements.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787794" y="794888"/>
            <a:ext cx="8153800" cy="974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9"/>
              </a:lnSpc>
            </a:pPr>
            <a:r>
              <a:rPr lang="en-US" sz="5649" b="true">
                <a:solidFill>
                  <a:srgbClr val="5E17EB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SEQUENCE DIAGRAM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90001">
            <a:off x="9684090" y="-4046784"/>
            <a:ext cx="12588514" cy="11392605"/>
          </a:xfrm>
          <a:custGeom>
            <a:avLst/>
            <a:gdLst/>
            <a:ahLst/>
            <a:cxnLst/>
            <a:rect r="r" b="b" t="t" l="l"/>
            <a:pathLst>
              <a:path h="11392605" w="12588514">
                <a:moveTo>
                  <a:pt x="0" y="0"/>
                </a:moveTo>
                <a:lnTo>
                  <a:pt x="12588514" y="0"/>
                </a:lnTo>
                <a:lnTo>
                  <a:pt x="12588514" y="11392606"/>
                </a:lnTo>
                <a:lnTo>
                  <a:pt x="0" y="11392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65587" y="8806339"/>
            <a:ext cx="1469556" cy="1480661"/>
          </a:xfrm>
          <a:custGeom>
            <a:avLst/>
            <a:gdLst/>
            <a:ahLst/>
            <a:cxnLst/>
            <a:rect r="r" b="b" t="t" l="l"/>
            <a:pathLst>
              <a:path h="1480661" w="1469556">
                <a:moveTo>
                  <a:pt x="0" y="0"/>
                </a:moveTo>
                <a:lnTo>
                  <a:pt x="1469556" y="0"/>
                </a:lnTo>
                <a:lnTo>
                  <a:pt x="1469556" y="1480661"/>
                </a:lnTo>
                <a:lnTo>
                  <a:pt x="0" y="14806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93922" y="168858"/>
            <a:ext cx="4158956" cy="1480661"/>
            <a:chOff x="0" y="0"/>
            <a:chExt cx="5545274" cy="19742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59408" cy="1974215"/>
            </a:xfrm>
            <a:custGeom>
              <a:avLst/>
              <a:gdLst/>
              <a:ahLst/>
              <a:cxnLst/>
              <a:rect r="r" b="b" t="t" l="l"/>
              <a:pathLst>
                <a:path h="1974215" w="1959408">
                  <a:moveTo>
                    <a:pt x="0" y="0"/>
                  </a:moveTo>
                  <a:lnTo>
                    <a:pt x="1959408" y="0"/>
                  </a:lnTo>
                  <a:lnTo>
                    <a:pt x="1959408" y="1974215"/>
                  </a:lnTo>
                  <a:lnTo>
                    <a:pt x="0" y="19742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32062" y="498337"/>
              <a:ext cx="1095283" cy="977540"/>
            </a:xfrm>
            <a:custGeom>
              <a:avLst/>
              <a:gdLst/>
              <a:ahLst/>
              <a:cxnLst/>
              <a:rect r="r" b="b" t="t" l="l"/>
              <a:pathLst>
                <a:path h="977540" w="1095283">
                  <a:moveTo>
                    <a:pt x="0" y="0"/>
                  </a:moveTo>
                  <a:lnTo>
                    <a:pt x="1095284" y="0"/>
                  </a:lnTo>
                  <a:lnTo>
                    <a:pt x="1095284" y="977541"/>
                  </a:lnTo>
                  <a:lnTo>
                    <a:pt x="0" y="977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959408" y="477985"/>
              <a:ext cx="3585866" cy="932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903"/>
                </a:lnSpc>
              </a:pPr>
              <a:r>
                <a:rPr lang="en-US" sz="4216" b="true">
                  <a:solidFill>
                    <a:srgbClr val="000000"/>
                  </a:solidFill>
                  <a:latin typeface="Sansation Bold"/>
                  <a:ea typeface="Sansation Bold"/>
                  <a:cs typeface="Sansation Bold"/>
                  <a:sym typeface="Sansation Bold"/>
                </a:rPr>
                <a:t>CEF 440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12074" y="4265273"/>
            <a:ext cx="10190470" cy="5571619"/>
          </a:xfrm>
          <a:custGeom>
            <a:avLst/>
            <a:gdLst/>
            <a:ahLst/>
            <a:cxnLst/>
            <a:rect r="r" b="b" t="t" l="l"/>
            <a:pathLst>
              <a:path h="5571619" w="10190470">
                <a:moveTo>
                  <a:pt x="0" y="0"/>
                </a:moveTo>
                <a:lnTo>
                  <a:pt x="10190470" y="0"/>
                </a:lnTo>
                <a:lnTo>
                  <a:pt x="10190470" y="5571619"/>
                </a:lnTo>
                <a:lnTo>
                  <a:pt x="0" y="55716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57150" cap="rnd">
            <a:solidFill>
              <a:srgbClr val="C6C0C0"/>
            </a:solidFill>
            <a:prstDash val="solid"/>
            <a:round/>
          </a:ln>
        </p:spPr>
      </p:sp>
      <p:sp>
        <p:nvSpPr>
          <p:cNvPr name="TextBox 9" id="9"/>
          <p:cNvSpPr txBox="true"/>
          <p:nvPr/>
        </p:nvSpPr>
        <p:spPr>
          <a:xfrm rot="0">
            <a:off x="16955080" y="9059611"/>
            <a:ext cx="856751" cy="888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8"/>
              </a:lnSpc>
            </a:pPr>
            <a:r>
              <a:rPr lang="en-US" sz="5148" b="true">
                <a:solidFill>
                  <a:srgbClr val="5E17EB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07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5189974" y="-628245"/>
            <a:ext cx="14063459" cy="6621545"/>
            <a:chOff x="0" y="0"/>
            <a:chExt cx="18751278" cy="882872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751278" cy="8828727"/>
            </a:xfrm>
            <a:custGeom>
              <a:avLst/>
              <a:gdLst/>
              <a:ahLst/>
              <a:cxnLst/>
              <a:rect r="r" b="b" t="t" l="l"/>
              <a:pathLst>
                <a:path h="8828727" w="18751278">
                  <a:moveTo>
                    <a:pt x="0" y="0"/>
                  </a:moveTo>
                  <a:lnTo>
                    <a:pt x="18751278" y="0"/>
                  </a:lnTo>
                  <a:lnTo>
                    <a:pt x="18751278" y="8828727"/>
                  </a:lnTo>
                  <a:lnTo>
                    <a:pt x="0" y="88287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2263227" y="2827586"/>
              <a:ext cx="14102945" cy="17877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</a:pPr>
              <a:r>
                <a:rPr lang="en-US" sz="2236">
                  <a:solidFill>
                    <a:srgbClr val="000000"/>
                  </a:solidFill>
                  <a:latin typeface="Sansation"/>
                  <a:ea typeface="Sansation"/>
                  <a:cs typeface="Sansation"/>
                  <a:sym typeface="Sansation"/>
                </a:rPr>
                <a:t>Shows how the system is physically set up (the entire Architecture); from the Hardware Nodes and devices to the communication and Interraction between them</a:t>
              </a:r>
            </a:p>
            <a:p>
              <a:pPr algn="ctr">
                <a:lnSpc>
                  <a:spcPts val="2660"/>
                </a:lnSpc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937964" y="1710346"/>
              <a:ext cx="11896843" cy="10452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500"/>
                </a:lnSpc>
              </a:pPr>
              <a:r>
                <a:rPr lang="en-US" sz="4642" b="true">
                  <a:solidFill>
                    <a:srgbClr val="5E17EB"/>
                  </a:solidFill>
                  <a:latin typeface="Sansation Bold"/>
                  <a:ea typeface="Sansation Bold"/>
                  <a:cs typeface="Sansation Bold"/>
                  <a:sym typeface="Sansation Bold"/>
                </a:rPr>
                <a:t>DEPLOYMENT DIAGRAM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263227" y="4605844"/>
              <a:ext cx="14851742" cy="17877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</a:pPr>
              <a:r>
                <a:rPr lang="en-US" sz="2236">
                  <a:solidFill>
                    <a:srgbClr val="000000"/>
                  </a:solidFill>
                  <a:latin typeface="Sansation"/>
                  <a:ea typeface="Sansation"/>
                  <a:cs typeface="Sansation"/>
                  <a:sym typeface="Sansation"/>
                </a:rPr>
                <a:t>➢ A mobile device runs the app. </a:t>
              </a:r>
            </a:p>
            <a:p>
              <a:pPr algn="l">
                <a:lnSpc>
                  <a:spcPts val="2660"/>
                </a:lnSpc>
              </a:pPr>
              <a:r>
                <a:rPr lang="en-US" sz="2236">
                  <a:solidFill>
                    <a:srgbClr val="000000"/>
                  </a:solidFill>
                  <a:latin typeface="Sansation"/>
                  <a:ea typeface="Sansation"/>
                  <a:cs typeface="Sansation"/>
                  <a:sym typeface="Sansation"/>
                </a:rPr>
                <a:t>➢ An Admin PC connects to a cloud backend. </a:t>
              </a:r>
            </a:p>
            <a:p>
              <a:pPr algn="l">
                <a:lnSpc>
                  <a:spcPts val="2660"/>
                </a:lnSpc>
              </a:pPr>
              <a:r>
                <a:rPr lang="en-US" sz="2236">
                  <a:solidFill>
                    <a:srgbClr val="000000"/>
                  </a:solidFill>
                  <a:latin typeface="Sansation"/>
                  <a:ea typeface="Sansation"/>
                  <a:cs typeface="Sansation"/>
                  <a:sym typeface="Sansation"/>
                </a:rPr>
                <a:t>➢ The backend server manages logic and data via APIs and the Notification Manager.</a:t>
              </a:r>
            </a:p>
            <a:p>
              <a:pPr algn="l">
                <a:lnSpc>
                  <a:spcPts val="2660"/>
                </a:lnSpc>
              </a:pPr>
              <a:r>
                <a:rPr lang="en-US" sz="2236">
                  <a:solidFill>
                    <a:srgbClr val="000000"/>
                  </a:solidFill>
                  <a:latin typeface="Sansation"/>
                  <a:ea typeface="Sansation"/>
                  <a:cs typeface="Sansation"/>
                  <a:sym typeface="Sansation"/>
                </a:rPr>
                <a:t>➢ The GPS system supplies real-time location data.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DAGok1sZpmY</dc:identifier>
  <dcterms:modified xsi:type="dcterms:W3CDTF">2011-08-01T06:04:30Z</dcterms:modified>
  <cp:revision>1</cp:revision>
  <dc:title>Présentation intelligence artificielle 3D neumorphisme futuriste bleu</dc:title>
</cp:coreProperties>
</file>